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Source Code Pro"/>
      <p:regular r:id="rId47"/>
      <p:bold r:id="rId48"/>
      <p:italic r:id="rId49"/>
      <p:boldItalic r:id="rId50"/>
    </p:embeddedFont>
    <p:embeddedFont>
      <p:font typeface="Oswald"/>
      <p:regular r:id="rId51"/>
      <p:bold r:id="rId52"/>
    </p:embeddedFont>
    <p:embeddedFont>
      <p:font typeface="Source Code Pro Medium"/>
      <p:regular r:id="rId53"/>
      <p:bold r:id="rId54"/>
      <p:italic r:id="rId55"/>
      <p:boldItalic r:id="rId56"/>
    </p:embeddedFont>
    <p:embeddedFont>
      <p:font typeface="Source Sans Pr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0B593BF-464F-4BAD-8A41-0963D59A7AE3}">
  <a:tblStyle styleId="{D0B593BF-464F-4BAD-8A41-0963D59A7A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SourceCodePro-bold.fntdata"/><Relationship Id="rId47" Type="http://schemas.openxmlformats.org/officeDocument/2006/relationships/font" Target="fonts/SourceCodePro-regular.fntdata"/><Relationship Id="rId49" Type="http://schemas.openxmlformats.org/officeDocument/2006/relationships/font" Target="fonts/SourceCodePr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SourceSansPr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swald-regular.fntdata"/><Relationship Id="rId50" Type="http://schemas.openxmlformats.org/officeDocument/2006/relationships/font" Target="fonts/SourceCodePro-boldItalic.fntdata"/><Relationship Id="rId53" Type="http://schemas.openxmlformats.org/officeDocument/2006/relationships/font" Target="fonts/SourceCodeProMedium-regular.fntdata"/><Relationship Id="rId52" Type="http://schemas.openxmlformats.org/officeDocument/2006/relationships/font" Target="fonts/Oswald-bold.fntdata"/><Relationship Id="rId11" Type="http://schemas.openxmlformats.org/officeDocument/2006/relationships/slide" Target="slides/slide5.xml"/><Relationship Id="rId55" Type="http://schemas.openxmlformats.org/officeDocument/2006/relationships/font" Target="fonts/SourceCodeProMedium-italic.fntdata"/><Relationship Id="rId10" Type="http://schemas.openxmlformats.org/officeDocument/2006/relationships/slide" Target="slides/slide4.xml"/><Relationship Id="rId54" Type="http://schemas.openxmlformats.org/officeDocument/2006/relationships/font" Target="fonts/SourceCodeProMedium-bold.fntdata"/><Relationship Id="rId13" Type="http://schemas.openxmlformats.org/officeDocument/2006/relationships/slide" Target="slides/slide7.xml"/><Relationship Id="rId57" Type="http://schemas.openxmlformats.org/officeDocument/2006/relationships/font" Target="fonts/SourceSansPro-regular.fntdata"/><Relationship Id="rId12" Type="http://schemas.openxmlformats.org/officeDocument/2006/relationships/slide" Target="slides/slide6.xml"/><Relationship Id="rId56" Type="http://schemas.openxmlformats.org/officeDocument/2006/relationships/font" Target="fonts/SourceCodeProMedium-boldItalic.fntdata"/><Relationship Id="rId15" Type="http://schemas.openxmlformats.org/officeDocument/2006/relationships/slide" Target="slides/slide9.xml"/><Relationship Id="rId59" Type="http://schemas.openxmlformats.org/officeDocument/2006/relationships/font" Target="fonts/SourceSansPro-italic.fntdata"/><Relationship Id="rId14" Type="http://schemas.openxmlformats.org/officeDocument/2006/relationships/slide" Target="slides/slide8.xml"/><Relationship Id="rId58" Type="http://schemas.openxmlformats.org/officeDocument/2006/relationships/font" Target="fonts/SourceSansPr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63e37904c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63e37904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96aa1646e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96aa1646e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33a603ecd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3a603ecd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97d8524d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97d8524d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96aa1646e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96aa1646e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96aa1646e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96aa1646e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96aa1646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96aa1646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96aa1646e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96aa1646e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96aa1646e_1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96aa1646e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96aa1646e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496aa1646e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96aa1646e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96aa1646e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96aa1646e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96aa1646e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96aa1646e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96aa1646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a:p>
            <a:pPr indent="0" lvl="0" marL="0" rtl="0" algn="l">
              <a:spcBef>
                <a:spcPts val="0"/>
              </a:spcBef>
              <a:spcAft>
                <a:spcPts val="0"/>
              </a:spcAft>
              <a:buNone/>
            </a:pPr>
            <a:r>
              <a:rPr lang="en"/>
              <a:t>Hubs to know what questions people are asking and want to know the answers to.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96aa1646e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96aa1646e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96aa1646e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96aa1646e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Carolyn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96aa1646e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96aa1646e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96aa1646e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96aa1646e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496aa1646e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496aa1646e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6814da35ef41d0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6814da35ef41d0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latin typeface="Source Code Pro"/>
                <a:ea typeface="Source Code Pro"/>
                <a:cs typeface="Source Code Pro"/>
                <a:sym typeface="Source Code Pro"/>
              </a:rPr>
              <a:t>Christine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96aa1646e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96aa1646e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96aa1646e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96aa1646e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496aa1646e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496aa1646e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96aa1646e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96aa1646e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96aa1646e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96aa1646e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96aa1646e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496aa1646e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96aa1646e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96aa1646e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Christine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96aa1646e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96aa1646e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96aa1646e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96aa1646e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96aa1646e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96aa1646e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Brittany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96aa1646e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96aa1646e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a:t>Brittany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96aa1646e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496aa1646e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9a17455c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9a17455c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chemeClr val="dk2"/>
                </a:solidFill>
                <a:latin typeface="Source Code Pro"/>
                <a:ea typeface="Source Code Pro"/>
                <a:cs typeface="Source Code Pro"/>
                <a:sym typeface="Source Code Pro"/>
              </a:rPr>
              <a:t>Funding a swim team</a:t>
            </a:r>
            <a:endParaRPr sz="1800">
              <a:solidFill>
                <a:schemeClr val="dk2"/>
              </a:solidFill>
              <a:latin typeface="Source Code Pro"/>
              <a:ea typeface="Source Code Pro"/>
              <a:cs typeface="Source Code Pro"/>
              <a:sym typeface="Source Code Pro"/>
            </a:endParaRPr>
          </a:p>
          <a:p>
            <a:pPr indent="0" lvl="0" marL="0" rtl="0" algn="l">
              <a:lnSpc>
                <a:spcPct val="115000"/>
              </a:lnSpc>
              <a:spcBef>
                <a:spcPts val="1600"/>
              </a:spcBef>
              <a:spcAft>
                <a:spcPts val="0"/>
              </a:spcAft>
              <a:buClr>
                <a:srgbClr val="000000"/>
              </a:buClr>
              <a:buSzPts val="1100"/>
              <a:buFont typeface="Arial"/>
              <a:buNone/>
            </a:pPr>
            <a:r>
              <a:rPr lang="en" sz="1800">
                <a:solidFill>
                  <a:schemeClr val="dk2"/>
                </a:solidFill>
                <a:latin typeface="Source Code Pro"/>
                <a:ea typeface="Source Code Pro"/>
                <a:cs typeface="Source Code Pro"/>
                <a:sym typeface="Source Code Pro"/>
              </a:rPr>
              <a:t>Make Venice Dry Again #MVDA</a:t>
            </a:r>
            <a:endParaRPr sz="1800">
              <a:solidFill>
                <a:schemeClr val="dk2"/>
              </a:solidFill>
              <a:latin typeface="Source Code Pro"/>
              <a:ea typeface="Source Code Pro"/>
              <a:cs typeface="Source Code Pro"/>
              <a:sym typeface="Source Code Pro"/>
            </a:endParaRPr>
          </a:p>
          <a:p>
            <a:pPr indent="0" lvl="0" marL="0" rtl="0" algn="l">
              <a:lnSpc>
                <a:spcPct val="115000"/>
              </a:lnSpc>
              <a:spcBef>
                <a:spcPts val="1600"/>
              </a:spcBef>
              <a:spcAft>
                <a:spcPts val="0"/>
              </a:spcAft>
              <a:buClr>
                <a:srgbClr val="000000"/>
              </a:buClr>
              <a:buSzPts val="1100"/>
              <a:buFont typeface="Arial"/>
              <a:buNone/>
            </a:pPr>
            <a:r>
              <a:rPr lang="en" sz="1800">
                <a:solidFill>
                  <a:schemeClr val="dk2"/>
                </a:solidFill>
                <a:latin typeface="Source Code Pro"/>
                <a:ea typeface="Source Code Pro"/>
                <a:cs typeface="Source Code Pro"/>
                <a:sym typeface="Source Code Pro"/>
              </a:rPr>
              <a:t>Complementary flippers and scuba gear</a:t>
            </a:r>
            <a:endParaRPr sz="1800">
              <a:solidFill>
                <a:schemeClr val="dk2"/>
              </a:solidFill>
              <a:latin typeface="Source Code Pro"/>
              <a:ea typeface="Source Code Pro"/>
              <a:cs typeface="Source Code Pro"/>
              <a:sym typeface="Source Code Pro"/>
            </a:endParaRPr>
          </a:p>
          <a:p>
            <a:pPr indent="0" lvl="0" marL="0" rtl="0" algn="l">
              <a:lnSpc>
                <a:spcPct val="115000"/>
              </a:lnSpc>
              <a:spcBef>
                <a:spcPts val="1600"/>
              </a:spcBef>
              <a:spcAft>
                <a:spcPts val="0"/>
              </a:spcAft>
              <a:buClr>
                <a:srgbClr val="000000"/>
              </a:buClr>
              <a:buSzPts val="1100"/>
              <a:buFont typeface="Arial"/>
              <a:buNone/>
            </a:pPr>
            <a:r>
              <a:rPr lang="en" sz="1800">
                <a:solidFill>
                  <a:schemeClr val="dk2"/>
                </a:solidFill>
                <a:latin typeface="Source Code Pro"/>
                <a:ea typeface="Source Code Pro"/>
                <a:cs typeface="Source Code Pro"/>
                <a:sym typeface="Source Code Pro"/>
              </a:rPr>
              <a:t>#MakeAtlantisRealAgain</a:t>
            </a:r>
            <a:endParaRPr sz="1800">
              <a:solidFill>
                <a:schemeClr val="dk2"/>
              </a:solidFill>
              <a:latin typeface="Source Code Pro"/>
              <a:ea typeface="Source Code Pro"/>
              <a:cs typeface="Source Code Pro"/>
              <a:sym typeface="Source Code Pro"/>
            </a:endParaRPr>
          </a:p>
          <a:p>
            <a:pPr indent="0" lvl="0" marL="0" rtl="0" algn="l">
              <a:lnSpc>
                <a:spcPct val="115000"/>
              </a:lnSpc>
              <a:spcBef>
                <a:spcPts val="1600"/>
              </a:spcBef>
              <a:spcAft>
                <a:spcPts val="1600"/>
              </a:spcAft>
              <a:buNone/>
            </a:pPr>
            <a:r>
              <a:rPr lang="en" sz="1800">
                <a:solidFill>
                  <a:schemeClr val="dk2"/>
                </a:solidFill>
                <a:latin typeface="Source Code Pro"/>
                <a:ea typeface="Source Code Pro"/>
                <a:cs typeface="Source Code Pro"/>
                <a:sym typeface="Source Code Pro"/>
              </a:rPr>
              <a:t>RIP our last three brain cells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96aa1646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96aa1646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3a1cd35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3a1cd35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96aa1646e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96aa1646e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96aa1646e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96aa1646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96aa1646e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96aa1646e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96aa1646e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96aa1646e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96aa1646e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496aa1646e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Macayla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0" name="Shape 50"/>
        <p:cNvGrpSpPr/>
        <p:nvPr/>
      </p:nvGrpSpPr>
      <p:grpSpPr>
        <a:xfrm>
          <a:off x="0" y="0"/>
          <a:ext cx="0" cy="0"/>
          <a:chOff x="0" y="0"/>
          <a:chExt cx="0" cy="0"/>
        </a:xfrm>
      </p:grpSpPr>
      <p:cxnSp>
        <p:nvCxnSpPr>
          <p:cNvPr id="51" name="Google Shape;51;p11"/>
          <p:cNvCxnSpPr/>
          <p:nvPr/>
        </p:nvCxnSpPr>
        <p:spPr>
          <a:xfrm>
            <a:off x="413275" y="2988275"/>
            <a:ext cx="910500" cy="0"/>
          </a:xfrm>
          <a:prstGeom prst="straightConnector1">
            <a:avLst/>
          </a:prstGeom>
          <a:noFill/>
          <a:ln cap="flat" cmpd="sng" w="28575">
            <a:solidFill>
              <a:schemeClr val="accent5"/>
            </a:solidFill>
            <a:prstDash val="lgDash"/>
            <a:round/>
            <a:headEnd len="sm" w="sm" type="none"/>
            <a:tailEnd len="sm" w="sm" type="none"/>
          </a:ln>
        </p:spPr>
      </p:cxnSp>
      <p:sp>
        <p:nvSpPr>
          <p:cNvPr id="52" name="Google Shape;52;p11"/>
          <p:cNvSpPr txBox="1"/>
          <p:nvPr>
            <p:ph hasCustomPrompt="1" type="title"/>
          </p:nvPr>
        </p:nvSpPr>
        <p:spPr>
          <a:xfrm>
            <a:off x="311700" y="1188725"/>
            <a:ext cx="8520600" cy="1963500"/>
          </a:xfrm>
          <a:prstGeom prst="rect">
            <a:avLst/>
          </a:prstGeom>
        </p:spPr>
        <p:txBody>
          <a:bodyPr anchorCtr="0" anchor="b" bIns="91425" lIns="91425" spcFirstLastPara="1" rIns="91425" wrap="square" tIns="91425">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3" name="Google Shape;53;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 name="Shape 55"/>
        <p:cNvGrpSpPr/>
        <p:nvPr/>
      </p:nvGrpSpPr>
      <p:grpSpPr>
        <a:xfrm>
          <a:off x="0" y="0"/>
          <a:ext cx="0" cy="0"/>
          <a:chOff x="0" y="0"/>
          <a:chExt cx="0" cy="0"/>
        </a:xfrm>
      </p:grpSpPr>
      <p:sp>
        <p:nvSpPr>
          <p:cNvPr id="56" name="Google Shape;56;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accent5"/>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4"/>
              </a:buClr>
              <a:buSzPts val="3000"/>
              <a:buNone/>
              <a:defRPr>
                <a:solidFill>
                  <a:schemeClr val="accent4"/>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accent5"/>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accent5"/>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5"/>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accent4"/>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4" name="Google Shape;44;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5" name="Google Shape;45;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4"/>
              </a:buClr>
              <a:buSzPts val="3000"/>
              <a:buFont typeface="Oswald"/>
              <a:buNone/>
              <a:defRPr sz="3000">
                <a:solidFill>
                  <a:schemeClr val="accent4"/>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www.youtube.com/watch?v=iA3HlI1pVGQ" TargetMode="External"/><Relationship Id="rId4" Type="http://schemas.openxmlformats.org/officeDocument/2006/relationships/image" Target="../media/image4.jpg"/><Relationship Id="rId5" Type="http://schemas.openxmlformats.org/officeDocument/2006/relationships/hyperlink" Target="http://www.youtube.com/watch?v=EDpaQycKsB4" TargetMode="External"/><Relationship Id="rId6"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beniculturali.it/acquaalt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ocs.google.com/forms/d/e/1FAIpQLSe_Jr7pswDioxEM508AldL-zgisyJnIq2QEt2CQkzptT5cmHg/viewform?usp=sf_link" TargetMode="Externa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1" Type="http://schemas.openxmlformats.org/officeDocument/2006/relationships/hyperlink" Target="https://www.nytimes.com/2018/10/30/world/europe/venice-floods-italy.html" TargetMode="External"/><Relationship Id="rId10" Type="http://schemas.openxmlformats.org/officeDocument/2006/relationships/hyperlink" Target="https://www.theatlantic.com/photo/2018/10/venice-under-water/574396/" TargetMode="External"/><Relationship Id="rId13" Type="http://schemas.openxmlformats.org/officeDocument/2006/relationships/hyperlink" Target="https://www.dw.com/en/venice-installs-turnstiles-to-limit-massive-tourist-flow/a-43578659" TargetMode="External"/><Relationship Id="rId12" Type="http://schemas.openxmlformats.org/officeDocument/2006/relationships/hyperlink" Target="https://www.lastampa.it/2017/10/12/esteri/venice-and-mose-story-of-a-failure-2XRaxsCgFhcmKEXidalyxJ/pagina.html"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www.independent.co.uk/news/world/europe/italy-floods-storm-landslide-deaths-river-sicily-forests-trees-destroyed-trentino-veneto-venice-a8616951.html" TargetMode="External"/><Relationship Id="rId4" Type="http://schemas.openxmlformats.org/officeDocument/2006/relationships/hyperlink" Target="https://oceanservice.noaa.gov/facts/sealevelclimate.html" TargetMode="External"/><Relationship Id="rId9" Type="http://schemas.openxmlformats.org/officeDocument/2006/relationships/hyperlink" Target="https://www.beniculturali.it/mibac/export/MiBAC/index.html#&amp;panel1-1" TargetMode="External"/><Relationship Id="rId15" Type="http://schemas.openxmlformats.org/officeDocument/2006/relationships/hyperlink" Target="https://www.usnews.com/news/business/articles/2017-11-08/big-cruise-ships-visiting-venice-to-be-re-routed" TargetMode="External"/><Relationship Id="rId14" Type="http://schemas.openxmlformats.org/officeDocument/2006/relationships/hyperlink" Target="https://www.comune.venezia.it/it/archivio/74151" TargetMode="External"/><Relationship Id="rId17" Type="http://schemas.openxmlformats.org/officeDocument/2006/relationships/hyperlink" Target="https://www.mosevenezia.eu/wikimose/" TargetMode="External"/><Relationship Id="rId16" Type="http://schemas.openxmlformats.org/officeDocument/2006/relationships/hyperlink" Target="https://www.usnews.com/news/business/articles/2017-11-08/big-cruise-ships-visiting-venice-to-be-re-routed" TargetMode="External"/><Relationship Id="rId5" Type="http://schemas.openxmlformats.org/officeDocument/2006/relationships/hyperlink" Target="https://www.wttc.org/-/media/files/reports/economic-impact-research/cities-2017/venice2017.pdf" TargetMode="External"/><Relationship Id="rId6" Type="http://schemas.openxmlformats.org/officeDocument/2006/relationships/hyperlink" Target="https://www.unsplash.com/" TargetMode="External"/><Relationship Id="rId18" Type="http://schemas.openxmlformats.org/officeDocument/2006/relationships/hyperlink" Target="http://www.beniculturali.it/mibac/export/MiBAC/index.html#&amp;panel1-4" TargetMode="External"/><Relationship Id="rId7" Type="http://schemas.openxmlformats.org/officeDocument/2006/relationships/hyperlink" Target="https://www.bu.edu/bostonia/fall14/lessons-from-venice/" TargetMode="External"/><Relationship Id="rId8" Type="http://schemas.openxmlformats.org/officeDocument/2006/relationships/hyperlink" Target="https://www.pbs.org/newshour/show/climate-change-challenges-sinking-city-venic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pic>
        <p:nvPicPr>
          <p:cNvPr id="61" name="Google Shape;61;p13"/>
          <p:cNvPicPr preferRelativeResize="0"/>
          <p:nvPr/>
        </p:nvPicPr>
        <p:blipFill rotWithShape="1">
          <a:blip r:embed="rId3">
            <a:alphaModFix amt="30000"/>
          </a:blip>
          <a:srcRect b="20225" l="0" r="0" t="18891"/>
          <a:stretch/>
        </p:blipFill>
        <p:spPr>
          <a:xfrm>
            <a:off x="-19625" y="0"/>
            <a:ext cx="9144000" cy="3131475"/>
          </a:xfrm>
          <a:prstGeom prst="rect">
            <a:avLst/>
          </a:prstGeom>
          <a:noFill/>
          <a:ln>
            <a:noFill/>
          </a:ln>
        </p:spPr>
      </p:pic>
      <p:sp>
        <p:nvSpPr>
          <p:cNvPr id="62" name="Google Shape;62;p13"/>
          <p:cNvSpPr txBox="1"/>
          <p:nvPr>
            <p:ph type="ctrTitle"/>
          </p:nvPr>
        </p:nvSpPr>
        <p:spPr>
          <a:xfrm>
            <a:off x="430800" y="1209625"/>
            <a:ext cx="8282400" cy="12180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t>Acqua Alta</a:t>
            </a:r>
            <a:endParaRPr/>
          </a:p>
        </p:txBody>
      </p:sp>
      <p:sp>
        <p:nvSpPr>
          <p:cNvPr id="63" name="Google Shape;63;p13"/>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Macayla Bricarell, Carolyn Lok, </a:t>
            </a:r>
            <a:endParaRPr/>
          </a:p>
          <a:p>
            <a:pPr indent="0" lvl="0" marL="0" rtl="0" algn="ctr">
              <a:spcBef>
                <a:spcPts val="0"/>
              </a:spcBef>
              <a:spcAft>
                <a:spcPts val="0"/>
              </a:spcAft>
              <a:buNone/>
            </a:pPr>
            <a:r>
              <a:rPr lang="en"/>
              <a:t>Christine Skofronick &amp; </a:t>
            </a:r>
            <a:r>
              <a:rPr lang="en"/>
              <a:t>Brittany Higginbotham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Long-Term Crisis</a:t>
            </a:r>
            <a:endParaRPr>
              <a:solidFill>
                <a:schemeClr val="accent4"/>
              </a:solidFill>
            </a:endParaRPr>
          </a:p>
        </p:txBody>
      </p:sp>
      <p:sp>
        <p:nvSpPr>
          <p:cNvPr id="124" name="Google Shape;124;p22"/>
          <p:cNvSpPr txBox="1"/>
          <p:nvPr>
            <p:ph idx="1" type="body"/>
          </p:nvPr>
        </p:nvSpPr>
        <p:spPr>
          <a:xfrm>
            <a:off x="311700" y="1468825"/>
            <a:ext cx="54210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Venice sinks four inches deeper into the ocean every century </a:t>
            </a:r>
            <a:endParaRPr/>
          </a:p>
          <a:p>
            <a:pPr indent="-342900" lvl="0" marL="457200" rtl="0" algn="l">
              <a:spcBef>
                <a:spcPts val="0"/>
              </a:spcBef>
              <a:spcAft>
                <a:spcPts val="0"/>
              </a:spcAft>
              <a:buSzPts val="1800"/>
              <a:buChar char="●"/>
            </a:pPr>
            <a:r>
              <a:rPr lang="en"/>
              <a:t>Deaths in other Italian cities (i.e. Sicily)</a:t>
            </a:r>
            <a:endParaRPr/>
          </a:p>
          <a:p>
            <a:pPr indent="-342900" lvl="0" marL="457200" rtl="0" algn="l">
              <a:spcBef>
                <a:spcPts val="0"/>
              </a:spcBef>
              <a:spcAft>
                <a:spcPts val="0"/>
              </a:spcAft>
              <a:buSzPts val="1800"/>
              <a:buChar char="●"/>
            </a:pPr>
            <a:r>
              <a:rPr lang="en"/>
              <a:t>Ongoing damage to historical sites</a:t>
            </a:r>
            <a:endParaRPr/>
          </a:p>
          <a:p>
            <a:pPr indent="-342900" lvl="0" marL="457200" rtl="0" algn="l">
              <a:spcBef>
                <a:spcPts val="0"/>
              </a:spcBef>
              <a:spcAft>
                <a:spcPts val="0"/>
              </a:spcAft>
              <a:buSzPts val="1800"/>
              <a:buChar char="●"/>
            </a:pPr>
            <a:r>
              <a:rPr lang="en"/>
              <a:t>Future tourism </a:t>
            </a:r>
            <a:endParaRPr/>
          </a:p>
        </p:txBody>
      </p:sp>
      <p:pic>
        <p:nvPicPr>
          <p:cNvPr id="125" name="Google Shape;125;p22"/>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Social Media</a:t>
            </a:r>
            <a:endParaRPr>
              <a:solidFill>
                <a:schemeClr val="accent4"/>
              </a:solidFill>
            </a:endParaRPr>
          </a:p>
        </p:txBody>
      </p:sp>
      <p:pic>
        <p:nvPicPr>
          <p:cNvPr id="131" name="Google Shape;131;p23"/>
          <p:cNvPicPr preferRelativeResize="0"/>
          <p:nvPr/>
        </p:nvPicPr>
        <p:blipFill>
          <a:blip r:embed="rId3">
            <a:alphaModFix/>
          </a:blip>
          <a:stretch>
            <a:fillRect/>
          </a:stretch>
        </p:blipFill>
        <p:spPr>
          <a:xfrm>
            <a:off x="4572000" y="372500"/>
            <a:ext cx="4260300" cy="4584482"/>
          </a:xfrm>
          <a:prstGeom prst="rect">
            <a:avLst/>
          </a:prstGeom>
          <a:noFill/>
          <a:ln>
            <a:noFill/>
          </a:ln>
        </p:spPr>
      </p:pic>
      <p:pic>
        <p:nvPicPr>
          <p:cNvPr id="132" name="Google Shape;132;p23"/>
          <p:cNvPicPr preferRelativeResize="0"/>
          <p:nvPr/>
        </p:nvPicPr>
        <p:blipFill>
          <a:blip r:embed="rId4">
            <a:alphaModFix/>
          </a:blip>
          <a:stretch>
            <a:fillRect/>
          </a:stretch>
        </p:blipFill>
        <p:spPr>
          <a:xfrm>
            <a:off x="311700" y="1106006"/>
            <a:ext cx="4131600" cy="37523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Social Media (cont’d)</a:t>
            </a:r>
            <a:endParaRPr/>
          </a:p>
        </p:txBody>
      </p:sp>
      <p:pic>
        <p:nvPicPr>
          <p:cNvPr id="138" name="Google Shape;138;p24"/>
          <p:cNvPicPr preferRelativeResize="0"/>
          <p:nvPr/>
        </p:nvPicPr>
        <p:blipFill>
          <a:blip r:embed="rId3">
            <a:alphaModFix/>
          </a:blip>
          <a:stretch>
            <a:fillRect/>
          </a:stretch>
        </p:blipFill>
        <p:spPr>
          <a:xfrm>
            <a:off x="4124422" y="464225"/>
            <a:ext cx="4753954" cy="4679276"/>
          </a:xfrm>
          <a:prstGeom prst="rect">
            <a:avLst/>
          </a:prstGeom>
          <a:noFill/>
          <a:ln>
            <a:noFill/>
          </a:ln>
        </p:spPr>
      </p:pic>
      <p:pic>
        <p:nvPicPr>
          <p:cNvPr id="139" name="Google Shape;139;p24"/>
          <p:cNvPicPr preferRelativeResize="0"/>
          <p:nvPr/>
        </p:nvPicPr>
        <p:blipFill>
          <a:blip r:embed="rId4">
            <a:alphaModFix/>
          </a:blip>
          <a:stretch>
            <a:fillRect/>
          </a:stretch>
        </p:blipFill>
        <p:spPr>
          <a:xfrm>
            <a:off x="211500" y="1164150"/>
            <a:ext cx="3760176" cy="3869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Website</a:t>
            </a:r>
            <a:endParaRPr/>
          </a:p>
        </p:txBody>
      </p:sp>
      <p:pic>
        <p:nvPicPr>
          <p:cNvPr id="145" name="Google Shape;145;p25"/>
          <p:cNvPicPr preferRelativeResize="0"/>
          <p:nvPr/>
        </p:nvPicPr>
        <p:blipFill rotWithShape="1">
          <a:blip r:embed="rId3">
            <a:alphaModFix/>
          </a:blip>
          <a:srcRect b="0" l="1508" r="-774" t="0"/>
          <a:stretch/>
        </p:blipFill>
        <p:spPr>
          <a:xfrm>
            <a:off x="1715525" y="1113300"/>
            <a:ext cx="5894849" cy="3801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6"/>
          <p:cNvSpPr txBox="1"/>
          <p:nvPr/>
        </p:nvSpPr>
        <p:spPr>
          <a:xfrm>
            <a:off x="787075" y="312600"/>
            <a:ext cx="3424500" cy="75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accent4"/>
                </a:solidFill>
                <a:latin typeface="Oswald"/>
                <a:ea typeface="Oswald"/>
                <a:cs typeface="Oswald"/>
                <a:sym typeface="Oswald"/>
              </a:rPr>
              <a:t>Strengths</a:t>
            </a:r>
            <a:endParaRPr sz="3600">
              <a:solidFill>
                <a:schemeClr val="accent4"/>
              </a:solidFill>
              <a:latin typeface="Oswald"/>
              <a:ea typeface="Oswald"/>
              <a:cs typeface="Oswald"/>
              <a:sym typeface="Oswald"/>
            </a:endParaRPr>
          </a:p>
        </p:txBody>
      </p:sp>
      <p:sp>
        <p:nvSpPr>
          <p:cNvPr id="151" name="Google Shape;151;p26"/>
          <p:cNvSpPr txBox="1"/>
          <p:nvPr/>
        </p:nvSpPr>
        <p:spPr>
          <a:xfrm>
            <a:off x="787075" y="980275"/>
            <a:ext cx="2799000" cy="101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Acknowledging problem</a:t>
            </a:r>
            <a:endParaRPr sz="1800">
              <a:latin typeface="Source Code Pro"/>
              <a:ea typeface="Source Code Pro"/>
              <a:cs typeface="Source Code Pro"/>
              <a:sym typeface="Source Code Pro"/>
            </a:endParaRPr>
          </a:p>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MOSE</a:t>
            </a:r>
            <a:endParaRPr sz="1800">
              <a:latin typeface="Source Code Pro"/>
              <a:ea typeface="Source Code Pro"/>
              <a:cs typeface="Source Code Pro"/>
              <a:sym typeface="Source Code Pro"/>
            </a:endParaRPr>
          </a:p>
        </p:txBody>
      </p:sp>
      <p:sp>
        <p:nvSpPr>
          <p:cNvPr id="152" name="Google Shape;152;p26"/>
          <p:cNvSpPr txBox="1"/>
          <p:nvPr/>
        </p:nvSpPr>
        <p:spPr>
          <a:xfrm>
            <a:off x="787075" y="2594750"/>
            <a:ext cx="3888900" cy="75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accent4"/>
                </a:solidFill>
                <a:latin typeface="Oswald"/>
                <a:ea typeface="Oswald"/>
                <a:cs typeface="Oswald"/>
                <a:sym typeface="Oswald"/>
              </a:rPr>
              <a:t>Opportunities</a:t>
            </a:r>
            <a:endParaRPr sz="3600">
              <a:solidFill>
                <a:schemeClr val="accent4"/>
              </a:solidFill>
              <a:latin typeface="Oswald"/>
              <a:ea typeface="Oswald"/>
              <a:cs typeface="Oswald"/>
              <a:sym typeface="Oswald"/>
            </a:endParaRPr>
          </a:p>
        </p:txBody>
      </p:sp>
      <p:sp>
        <p:nvSpPr>
          <p:cNvPr id="153" name="Google Shape;153;p26"/>
          <p:cNvSpPr txBox="1"/>
          <p:nvPr/>
        </p:nvSpPr>
        <p:spPr>
          <a:xfrm>
            <a:off x="731550" y="3350450"/>
            <a:ext cx="3424500" cy="755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Rerouting tourists to lesser known attractions in Venice</a:t>
            </a:r>
            <a:endParaRPr sz="1800">
              <a:latin typeface="Source Code Pro"/>
              <a:ea typeface="Source Code Pro"/>
              <a:cs typeface="Source Code Pro"/>
              <a:sym typeface="Source Code Pro"/>
            </a:endParaRPr>
          </a:p>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Translation</a:t>
            </a:r>
            <a:endParaRPr sz="1800">
              <a:latin typeface="Source Code Pro"/>
              <a:ea typeface="Source Code Pro"/>
              <a:cs typeface="Source Code Pro"/>
              <a:sym typeface="Source Code Pro"/>
            </a:endParaRPr>
          </a:p>
          <a:p>
            <a:pPr indent="0" lvl="0" marL="0" rtl="0" algn="l">
              <a:lnSpc>
                <a:spcPct val="115000"/>
              </a:lnSpc>
              <a:spcBef>
                <a:spcPts val="1600"/>
              </a:spcBef>
              <a:spcAft>
                <a:spcPts val="1600"/>
              </a:spcAft>
              <a:buNone/>
            </a:pPr>
            <a:r>
              <a:t/>
            </a:r>
            <a:endParaRPr sz="1200">
              <a:solidFill>
                <a:srgbClr val="7F7F7F"/>
              </a:solidFill>
              <a:latin typeface="Source Sans Pro"/>
              <a:ea typeface="Source Sans Pro"/>
              <a:cs typeface="Source Sans Pro"/>
              <a:sym typeface="Source Sans Pro"/>
            </a:endParaRPr>
          </a:p>
        </p:txBody>
      </p:sp>
      <p:sp>
        <p:nvSpPr>
          <p:cNvPr id="154" name="Google Shape;154;p26"/>
          <p:cNvSpPr txBox="1"/>
          <p:nvPr/>
        </p:nvSpPr>
        <p:spPr>
          <a:xfrm>
            <a:off x="4937375" y="312600"/>
            <a:ext cx="3424500" cy="75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accent4"/>
                </a:solidFill>
                <a:latin typeface="Oswald"/>
                <a:ea typeface="Oswald"/>
                <a:cs typeface="Oswald"/>
                <a:sym typeface="Oswald"/>
              </a:rPr>
              <a:t>Weaknesses</a:t>
            </a:r>
            <a:endParaRPr sz="3600">
              <a:solidFill>
                <a:schemeClr val="accent4"/>
              </a:solidFill>
              <a:latin typeface="Oswald"/>
              <a:ea typeface="Oswald"/>
              <a:cs typeface="Oswald"/>
              <a:sym typeface="Oswald"/>
            </a:endParaRPr>
          </a:p>
        </p:txBody>
      </p:sp>
      <p:sp>
        <p:nvSpPr>
          <p:cNvPr id="155" name="Google Shape;155;p26"/>
          <p:cNvSpPr txBox="1"/>
          <p:nvPr/>
        </p:nvSpPr>
        <p:spPr>
          <a:xfrm>
            <a:off x="4937375" y="980275"/>
            <a:ext cx="3888900" cy="101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Social media </a:t>
            </a:r>
            <a:endParaRPr sz="1800">
              <a:latin typeface="Source Code Pro"/>
              <a:ea typeface="Source Code Pro"/>
              <a:cs typeface="Source Code Pro"/>
              <a:sym typeface="Source Code Pro"/>
            </a:endParaRPr>
          </a:p>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MOSE</a:t>
            </a:r>
            <a:endParaRPr sz="1800">
              <a:latin typeface="Source Code Pro"/>
              <a:ea typeface="Source Code Pro"/>
              <a:cs typeface="Source Code Pro"/>
              <a:sym typeface="Source Code Pro"/>
            </a:endParaRPr>
          </a:p>
        </p:txBody>
      </p:sp>
      <p:sp>
        <p:nvSpPr>
          <p:cNvPr id="156" name="Google Shape;156;p26"/>
          <p:cNvSpPr txBox="1"/>
          <p:nvPr/>
        </p:nvSpPr>
        <p:spPr>
          <a:xfrm>
            <a:off x="4937375" y="2594750"/>
            <a:ext cx="3424500" cy="755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accent4"/>
                </a:solidFill>
                <a:latin typeface="Oswald"/>
                <a:ea typeface="Oswald"/>
                <a:cs typeface="Oswald"/>
                <a:sym typeface="Oswald"/>
              </a:rPr>
              <a:t>Threats</a:t>
            </a:r>
            <a:endParaRPr sz="3600">
              <a:solidFill>
                <a:schemeClr val="accent4"/>
              </a:solidFill>
              <a:latin typeface="Oswald"/>
              <a:ea typeface="Oswald"/>
              <a:cs typeface="Oswald"/>
              <a:sym typeface="Oswald"/>
            </a:endParaRPr>
          </a:p>
        </p:txBody>
      </p:sp>
      <p:sp>
        <p:nvSpPr>
          <p:cNvPr id="157" name="Google Shape;157;p26"/>
          <p:cNvSpPr txBox="1"/>
          <p:nvPr/>
        </p:nvSpPr>
        <p:spPr>
          <a:xfrm>
            <a:off x="4937375" y="3269800"/>
            <a:ext cx="3424500" cy="696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Loss of revenue from tourism</a:t>
            </a:r>
            <a:endParaRPr sz="1800">
              <a:latin typeface="Source Code Pro"/>
              <a:ea typeface="Source Code Pro"/>
              <a:cs typeface="Source Code Pro"/>
              <a:sym typeface="Source Code Pro"/>
            </a:endParaRPr>
          </a:p>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Ancient architecture</a:t>
            </a:r>
            <a:endParaRPr sz="1800">
              <a:latin typeface="Source Code Pro"/>
              <a:ea typeface="Source Code Pro"/>
              <a:cs typeface="Source Code Pro"/>
              <a:sym typeface="Source Code Pro"/>
            </a:endParaRPr>
          </a:p>
          <a:p>
            <a:pPr indent="-342900" lvl="0" marL="457200" rtl="0" algn="l">
              <a:lnSpc>
                <a:spcPct val="115000"/>
              </a:lnSpc>
              <a:spcBef>
                <a:spcPts val="0"/>
              </a:spcBef>
              <a:spcAft>
                <a:spcPts val="0"/>
              </a:spcAft>
              <a:buSzPts val="1800"/>
              <a:buFont typeface="Source Code Pro"/>
              <a:buChar char="●"/>
            </a:pPr>
            <a:r>
              <a:rPr lang="en" sz="1800">
                <a:latin typeface="Source Code Pro"/>
                <a:ea typeface="Source Code Pro"/>
                <a:cs typeface="Source Code Pro"/>
                <a:sym typeface="Source Code Pro"/>
              </a:rPr>
              <a:t>Sewage problems</a:t>
            </a:r>
            <a:endParaRPr sz="1800">
              <a:latin typeface="Source Code Pro"/>
              <a:ea typeface="Source Code Pro"/>
              <a:cs typeface="Source Code Pro"/>
              <a:sym typeface="Source Code Pro"/>
            </a:endParaRPr>
          </a:p>
          <a:p>
            <a:pPr indent="0" lvl="0" marL="0" rtl="0" algn="l">
              <a:lnSpc>
                <a:spcPct val="115000"/>
              </a:lnSpc>
              <a:spcBef>
                <a:spcPts val="1600"/>
              </a:spcBef>
              <a:spcAft>
                <a:spcPts val="1600"/>
              </a:spcAft>
              <a:buNone/>
            </a:pPr>
            <a:r>
              <a:t/>
            </a:r>
            <a:endParaRPr sz="1200">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27"/>
          <p:cNvPicPr preferRelativeResize="0"/>
          <p:nvPr/>
        </p:nvPicPr>
        <p:blipFill rotWithShape="1">
          <a:blip r:embed="rId3">
            <a:alphaModFix amt="30000"/>
          </a:blip>
          <a:srcRect b="6083" l="0" r="0" t="9542"/>
          <a:stretch/>
        </p:blipFill>
        <p:spPr>
          <a:xfrm>
            <a:off x="0" y="0"/>
            <a:ext cx="9144000" cy="5143500"/>
          </a:xfrm>
          <a:prstGeom prst="rect">
            <a:avLst/>
          </a:prstGeom>
          <a:noFill/>
          <a:ln>
            <a:noFill/>
          </a:ln>
        </p:spPr>
      </p:pic>
      <p:sp>
        <p:nvSpPr>
          <p:cNvPr id="163" name="Google Shape;163;p27"/>
          <p:cNvSpPr txBox="1"/>
          <p:nvPr>
            <p:ph type="title"/>
          </p:nvPr>
        </p:nvSpPr>
        <p:spPr>
          <a:xfrm>
            <a:off x="490250" y="528900"/>
            <a:ext cx="5678100" cy="408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Crisis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Trigger Event</a:t>
            </a:r>
            <a:endParaRPr>
              <a:solidFill>
                <a:schemeClr val="accent4"/>
              </a:solidFill>
            </a:endParaRPr>
          </a:p>
        </p:txBody>
      </p:sp>
      <p:sp>
        <p:nvSpPr>
          <p:cNvPr id="169" name="Google Shape;169;p28"/>
          <p:cNvSpPr txBox="1"/>
          <p:nvPr>
            <p:ph idx="1" type="body"/>
          </p:nvPr>
        </p:nvSpPr>
        <p:spPr>
          <a:xfrm>
            <a:off x="357750" y="1418600"/>
            <a:ext cx="8428500" cy="3463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Over 5 feet of water flooded Venice on October 29, the highest levels in a decade.</a:t>
            </a:r>
            <a:endParaRPr sz="1600"/>
          </a:p>
          <a:p>
            <a:pPr indent="-330200" lvl="0" marL="457200" rtl="0" algn="l">
              <a:spcBef>
                <a:spcPts val="0"/>
              </a:spcBef>
              <a:spcAft>
                <a:spcPts val="0"/>
              </a:spcAft>
              <a:buSzPts val="1600"/>
              <a:buChar char="●"/>
            </a:pPr>
            <a:r>
              <a:rPr lang="en" sz="1600"/>
              <a:t>The saltwater entered many historical buildings.</a:t>
            </a:r>
            <a:endParaRPr sz="1600"/>
          </a:p>
          <a:p>
            <a:pPr indent="-330200" lvl="0" marL="457200" rtl="0" algn="l">
              <a:spcBef>
                <a:spcPts val="0"/>
              </a:spcBef>
              <a:spcAft>
                <a:spcPts val="0"/>
              </a:spcAft>
              <a:buSzPts val="1600"/>
              <a:buChar char="●"/>
            </a:pPr>
            <a:r>
              <a:rPr lang="en" sz="1600"/>
              <a:t>Major tourist attractions, including the Colosseum, Roman Forum and St. Mark’s Basilica were closed.</a:t>
            </a:r>
            <a:endParaRPr sz="1600"/>
          </a:p>
          <a:p>
            <a:pPr indent="-330200" lvl="0" marL="457200" rtl="0" algn="l">
              <a:spcBef>
                <a:spcPts val="0"/>
              </a:spcBef>
              <a:spcAft>
                <a:spcPts val="0"/>
              </a:spcAft>
              <a:buSzPts val="1600"/>
              <a:buChar char="●"/>
            </a:pPr>
            <a:r>
              <a:rPr lang="en" sz="1600"/>
              <a:t>As of Nov. 4, up to 17 people were killed.</a:t>
            </a:r>
            <a:endParaRPr sz="1600"/>
          </a:p>
          <a:p>
            <a:pPr indent="-330200" lvl="0" marL="457200" rtl="0" algn="l">
              <a:spcBef>
                <a:spcPts val="0"/>
              </a:spcBef>
              <a:spcAft>
                <a:spcPts val="0"/>
              </a:spcAft>
              <a:buSzPts val="1600"/>
              <a:buChar char="●"/>
            </a:pPr>
            <a:r>
              <a:rPr lang="en" sz="1600"/>
              <a:t>Contributes to the argument amongst experts who believe Venice will be gone by 2100.</a:t>
            </a:r>
            <a:endParaRPr sz="1600"/>
          </a:p>
          <a:p>
            <a:pPr indent="-330200" lvl="0" marL="457200" rtl="0" algn="l">
              <a:spcBef>
                <a:spcPts val="0"/>
              </a:spcBef>
              <a:spcAft>
                <a:spcPts val="0"/>
              </a:spcAft>
              <a:buSzPts val="1600"/>
              <a:buChar char="●"/>
            </a:pPr>
            <a:r>
              <a:rPr lang="en" sz="1600"/>
              <a:t>Flooding is due to land subsidence causing the city to sink and climate change causing sea level to rise.</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73" name="Shape 173"/>
        <p:cNvGrpSpPr/>
        <p:nvPr/>
      </p:nvGrpSpPr>
      <p:grpSpPr>
        <a:xfrm>
          <a:off x="0" y="0"/>
          <a:ext cx="0" cy="0"/>
          <a:chOff x="0" y="0"/>
          <a:chExt cx="0" cy="0"/>
        </a:xfrm>
      </p:grpSpPr>
      <p:pic>
        <p:nvPicPr>
          <p:cNvPr descr="Italian media said it was the second time this century that the basilica had been flooded, and just the fifth time there had been such high water within the body of the cathedral in the structure’s 1,000-year history.&#10;Please #Like #Share &amp; #Subscribe for More Amazing Videos&#10;and Love songs.&#10;Thanks for watching 🙃" id="174" name="Google Shape;174;p29" title="Most Insane Restaurant You Won't Believe Exist | 70% off Venice is Flooded,but life must go on 😱">
            <a:hlinkClick r:id="rId3"/>
          </p:cNvPr>
          <p:cNvPicPr preferRelativeResize="0"/>
          <p:nvPr/>
        </p:nvPicPr>
        <p:blipFill>
          <a:blip r:embed="rId4">
            <a:alphaModFix/>
          </a:blip>
          <a:stretch>
            <a:fillRect/>
          </a:stretch>
        </p:blipFill>
        <p:spPr>
          <a:xfrm>
            <a:off x="5274100" y="2141225"/>
            <a:ext cx="3586900" cy="2690175"/>
          </a:xfrm>
          <a:prstGeom prst="rect">
            <a:avLst/>
          </a:prstGeom>
          <a:noFill/>
          <a:ln>
            <a:noFill/>
          </a:ln>
        </p:spPr>
      </p:pic>
      <p:pic>
        <p:nvPicPr>
          <p:cNvPr descr="Subscribe to France 24 now: https://f24.my/YouTubeEN&#10;&#10;FRANCE 24 live news stream: all the latest news 24/7&#10;https://f24.my/YTliveEN&#10;&#10;Visit our website: https://www.france24.com&#10;&#10;Like us on Facebook: https://www.facebook.com/FRANCE24.English&#10;&#10;Follow us on Twitter: https://twitter.com/France24_en" id="175" name="Google Shape;175;p29" title="Venice under water">
            <a:hlinkClick r:id="rId5"/>
          </p:cNvPr>
          <p:cNvPicPr preferRelativeResize="0"/>
          <p:nvPr/>
        </p:nvPicPr>
        <p:blipFill>
          <a:blip r:embed="rId6">
            <a:alphaModFix/>
          </a:blip>
          <a:stretch>
            <a:fillRect/>
          </a:stretch>
        </p:blipFill>
        <p:spPr>
          <a:xfrm>
            <a:off x="263425" y="222725"/>
            <a:ext cx="4792975" cy="3594725"/>
          </a:xfrm>
          <a:prstGeom prst="rect">
            <a:avLst/>
          </a:prstGeom>
          <a:noFill/>
          <a:ln>
            <a:noFill/>
          </a:ln>
        </p:spPr>
      </p:pic>
      <p:sp>
        <p:nvSpPr>
          <p:cNvPr id="176" name="Google Shape;176;p29"/>
          <p:cNvSpPr txBox="1"/>
          <p:nvPr/>
        </p:nvSpPr>
        <p:spPr>
          <a:xfrm>
            <a:off x="5384850" y="552525"/>
            <a:ext cx="3365400" cy="123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rgbClr val="FFFFFF"/>
                </a:solidFill>
                <a:latin typeface="Oswald"/>
                <a:ea typeface="Oswald"/>
                <a:cs typeface="Oswald"/>
                <a:sym typeface="Oswald"/>
              </a:rPr>
              <a:t>Floods didn’t stop tourists from immersing themselves in </a:t>
            </a:r>
            <a:endParaRPr sz="2000">
              <a:solidFill>
                <a:srgbClr val="FFFFFF"/>
              </a:solidFill>
              <a:latin typeface="Oswald"/>
              <a:ea typeface="Oswald"/>
              <a:cs typeface="Oswald"/>
              <a:sym typeface="Oswald"/>
            </a:endParaRPr>
          </a:p>
          <a:p>
            <a:pPr indent="0" lvl="0" marL="0" rtl="0" algn="r">
              <a:spcBef>
                <a:spcPts val="0"/>
              </a:spcBef>
              <a:spcAft>
                <a:spcPts val="0"/>
              </a:spcAft>
              <a:buNone/>
            </a:pPr>
            <a:r>
              <a:rPr lang="en" sz="2000">
                <a:solidFill>
                  <a:srgbClr val="FFFFFF"/>
                </a:solidFill>
                <a:latin typeface="Oswald"/>
                <a:ea typeface="Oswald"/>
                <a:cs typeface="Oswald"/>
                <a:sym typeface="Oswald"/>
              </a:rPr>
              <a:t>Italian culture...</a:t>
            </a:r>
            <a:endParaRPr sz="2000">
              <a:solidFill>
                <a:srgbClr val="FFFFFF"/>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Negative Impacts</a:t>
            </a:r>
            <a:endParaRPr>
              <a:solidFill>
                <a:schemeClr val="accent4"/>
              </a:solidFill>
            </a:endParaRPr>
          </a:p>
        </p:txBody>
      </p:sp>
      <p:sp>
        <p:nvSpPr>
          <p:cNvPr id="182" name="Google Shape;182;p30"/>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Financial</a:t>
            </a:r>
            <a:endParaRPr b="1" sz="1800"/>
          </a:p>
          <a:p>
            <a:pPr indent="-317500" lvl="0" marL="457200" rtl="0" algn="l">
              <a:spcBef>
                <a:spcPts val="1600"/>
              </a:spcBef>
              <a:spcAft>
                <a:spcPts val="0"/>
              </a:spcAft>
              <a:buSzPts val="1400"/>
              <a:buChar char="●"/>
            </a:pPr>
            <a:r>
              <a:rPr lang="en"/>
              <a:t>Small businesses that rely on tourism</a:t>
            </a:r>
            <a:endParaRPr/>
          </a:p>
          <a:p>
            <a:pPr indent="-317500" lvl="0" marL="457200" rtl="0" algn="l">
              <a:spcBef>
                <a:spcPts val="0"/>
              </a:spcBef>
              <a:spcAft>
                <a:spcPts val="0"/>
              </a:spcAft>
              <a:buSzPts val="1400"/>
              <a:buChar char="●"/>
            </a:pPr>
            <a:r>
              <a:rPr lang="en"/>
              <a:t>Infrastructure repairs </a:t>
            </a:r>
            <a:endParaRPr/>
          </a:p>
        </p:txBody>
      </p:sp>
      <p:sp>
        <p:nvSpPr>
          <p:cNvPr id="183" name="Google Shape;183;p30"/>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Environmental </a:t>
            </a:r>
            <a:endParaRPr b="1" sz="1800"/>
          </a:p>
          <a:p>
            <a:pPr indent="-317500" lvl="0" marL="457200" rtl="0" algn="l">
              <a:spcBef>
                <a:spcPts val="1600"/>
              </a:spcBef>
              <a:spcAft>
                <a:spcPts val="0"/>
              </a:spcAft>
              <a:buSzPts val="1400"/>
              <a:buChar char="●"/>
            </a:pPr>
            <a:r>
              <a:rPr lang="en"/>
              <a:t>14 million trees were destroyed </a:t>
            </a:r>
            <a:endParaRPr/>
          </a:p>
          <a:p>
            <a:pPr indent="-317500" lvl="0" marL="457200" rtl="0" algn="l">
              <a:spcBef>
                <a:spcPts val="0"/>
              </a:spcBef>
              <a:spcAft>
                <a:spcPts val="0"/>
              </a:spcAft>
              <a:buSzPts val="1400"/>
              <a:buChar char="●"/>
            </a:pPr>
            <a:r>
              <a:rPr lang="en"/>
              <a:t>Ice in the ocean melting due to climate change leading to rise in sea levels</a:t>
            </a:r>
            <a:endParaRPr/>
          </a:p>
          <a:p>
            <a:pPr indent="-317500" lvl="0" marL="457200" rtl="0" algn="l">
              <a:spcBef>
                <a:spcPts val="0"/>
              </a:spcBef>
              <a:spcAft>
                <a:spcPts val="0"/>
              </a:spcAft>
              <a:buSzPts val="1400"/>
              <a:buChar char="●"/>
            </a:pPr>
            <a:r>
              <a:rPr lang="en"/>
              <a:t>Reef damage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Negative Impacts (cont’d)</a:t>
            </a:r>
            <a:endParaRPr>
              <a:solidFill>
                <a:schemeClr val="accent4"/>
              </a:solidFill>
            </a:endParaRPr>
          </a:p>
        </p:txBody>
      </p:sp>
      <p:sp>
        <p:nvSpPr>
          <p:cNvPr id="189" name="Google Shape;189;p31"/>
          <p:cNvSpPr txBox="1"/>
          <p:nvPr>
            <p:ph idx="1" type="body"/>
          </p:nvPr>
        </p:nvSpPr>
        <p:spPr>
          <a:xfrm>
            <a:off x="311700" y="1468825"/>
            <a:ext cx="3999900" cy="353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Historical</a:t>
            </a:r>
            <a:endParaRPr b="1" sz="1800"/>
          </a:p>
          <a:p>
            <a:pPr indent="-317500" lvl="0" marL="457200" rtl="0" algn="l">
              <a:spcBef>
                <a:spcPts val="1600"/>
              </a:spcBef>
              <a:spcAft>
                <a:spcPts val="0"/>
              </a:spcAft>
              <a:buSzPts val="1400"/>
              <a:buChar char="●"/>
            </a:pPr>
            <a:r>
              <a:rPr lang="en"/>
              <a:t>Saltwater damage to culturally significant buildings and monuments</a:t>
            </a:r>
            <a:endParaRPr/>
          </a:p>
          <a:p>
            <a:pPr indent="-317500" lvl="0" marL="457200" rtl="0" algn="l">
              <a:spcBef>
                <a:spcPts val="0"/>
              </a:spcBef>
              <a:spcAft>
                <a:spcPts val="0"/>
              </a:spcAft>
              <a:buSzPts val="1400"/>
              <a:buChar char="●"/>
            </a:pPr>
            <a:r>
              <a:rPr lang="en">
                <a:solidFill>
                  <a:srgbClr val="333333"/>
                </a:solidFill>
                <a:highlight>
                  <a:srgbClr val="FFFFFF"/>
                </a:highlight>
              </a:rPr>
              <a:t>Ex: The St Mark’s Basilica was flooded for the second time in 100 years. The 1,000-year-old church was flooded with nearly 3 feet of water, aging the building by 20 years, causing potentially irreparable damage.</a:t>
            </a:r>
            <a:r>
              <a:rPr lang="en"/>
              <a:t> </a:t>
            </a:r>
            <a:endParaRPr/>
          </a:p>
        </p:txBody>
      </p:sp>
      <p:sp>
        <p:nvSpPr>
          <p:cNvPr id="190" name="Google Shape;190;p31"/>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Public Health &amp; Safety </a:t>
            </a:r>
            <a:endParaRPr b="1" sz="1800"/>
          </a:p>
          <a:p>
            <a:pPr indent="-317500" lvl="0" marL="457200" rtl="0" algn="l">
              <a:spcBef>
                <a:spcPts val="1600"/>
              </a:spcBef>
              <a:spcAft>
                <a:spcPts val="0"/>
              </a:spcAft>
              <a:buSzPts val="1400"/>
              <a:buChar char="●"/>
            </a:pPr>
            <a:r>
              <a:rPr lang="en"/>
              <a:t>Sewage in the floodwater</a:t>
            </a:r>
            <a:endParaRPr/>
          </a:p>
          <a:p>
            <a:pPr indent="-317500" lvl="0" marL="457200" rtl="0" algn="l">
              <a:spcBef>
                <a:spcPts val="0"/>
              </a:spcBef>
              <a:spcAft>
                <a:spcPts val="0"/>
              </a:spcAft>
              <a:buSzPts val="1400"/>
              <a:buChar char="●"/>
            </a:pPr>
            <a:r>
              <a:rPr lang="en"/>
              <a:t>Resulting deaths </a:t>
            </a:r>
            <a:endParaRPr/>
          </a:p>
          <a:p>
            <a:pPr indent="-317500" lvl="0" marL="457200" rtl="0" algn="l">
              <a:spcBef>
                <a:spcPts val="0"/>
              </a:spcBef>
              <a:spcAft>
                <a:spcPts val="0"/>
              </a:spcAft>
              <a:buSzPts val="1400"/>
              <a:buChar char="●"/>
            </a:pPr>
            <a:r>
              <a:rPr lang="en"/>
              <a:t>Food supply</a:t>
            </a:r>
            <a:endParaRPr/>
          </a:p>
          <a:p>
            <a:pPr indent="-317500" lvl="0" marL="457200" rtl="0" algn="l">
              <a:spcBef>
                <a:spcPts val="0"/>
              </a:spcBef>
              <a:spcAft>
                <a:spcPts val="0"/>
              </a:spcAft>
              <a:buSzPts val="1400"/>
              <a:buChar char="●"/>
            </a:pPr>
            <a:r>
              <a:rPr lang="en"/>
              <a:t>Incoming winter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mt="30000"/>
          </a:blip>
          <a:stretch>
            <a:fillRect/>
          </a:stretch>
        </p:blipFill>
        <p:spPr>
          <a:xfrm>
            <a:off x="0" y="4009"/>
            <a:ext cx="9143995" cy="5135480"/>
          </a:xfrm>
          <a:prstGeom prst="rect">
            <a:avLst/>
          </a:prstGeom>
          <a:noFill/>
          <a:ln>
            <a:noFill/>
          </a:ln>
        </p:spPr>
      </p:pic>
      <p:sp>
        <p:nvSpPr>
          <p:cNvPr id="69" name="Google Shape;69;p14"/>
          <p:cNvSpPr txBox="1"/>
          <p:nvPr>
            <p:ph type="title"/>
          </p:nvPr>
        </p:nvSpPr>
        <p:spPr>
          <a:xfrm>
            <a:off x="490250" y="528900"/>
            <a:ext cx="5678100" cy="408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Pre-Crisis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Stakeholders &amp; </a:t>
            </a:r>
            <a:r>
              <a:rPr lang="en"/>
              <a:t>A</a:t>
            </a:r>
            <a:r>
              <a:rPr lang="en">
                <a:solidFill>
                  <a:schemeClr val="accent4"/>
                </a:solidFill>
              </a:rPr>
              <a:t>ffected Third Parties </a:t>
            </a:r>
            <a:endParaRPr>
              <a:solidFill>
                <a:schemeClr val="accent4"/>
              </a:solidFill>
            </a:endParaRPr>
          </a:p>
        </p:txBody>
      </p:sp>
      <p:graphicFrame>
        <p:nvGraphicFramePr>
          <p:cNvPr id="196" name="Google Shape;196;p32"/>
          <p:cNvGraphicFramePr/>
          <p:nvPr/>
        </p:nvGraphicFramePr>
        <p:xfrm>
          <a:off x="520025" y="1469100"/>
          <a:ext cx="3000000" cy="3000000"/>
        </p:xfrm>
        <a:graphic>
          <a:graphicData uri="http://schemas.openxmlformats.org/drawingml/2006/table">
            <a:tbl>
              <a:tblPr>
                <a:noFill/>
                <a:tableStyleId>{D0B593BF-464F-4BAD-8A41-0963D59A7AE3}</a:tableStyleId>
              </a:tblPr>
              <a:tblGrid>
                <a:gridCol w="2493725"/>
                <a:gridCol w="2869375"/>
                <a:gridCol w="2740850"/>
              </a:tblGrid>
              <a:tr h="288150">
                <a:tc>
                  <a:txBody>
                    <a:bodyPr/>
                    <a:lstStyle/>
                    <a:p>
                      <a:pPr indent="0" lvl="0" marL="0" rtl="0" algn="ctr">
                        <a:spcBef>
                          <a:spcPts val="0"/>
                        </a:spcBef>
                        <a:spcAft>
                          <a:spcPts val="0"/>
                        </a:spcAft>
                        <a:buNone/>
                      </a:pPr>
                      <a:r>
                        <a:rPr b="1" lang="en">
                          <a:solidFill>
                            <a:srgbClr val="FFFFFF"/>
                          </a:solidFill>
                          <a:latin typeface="Source Code Pro"/>
                          <a:ea typeface="Source Code Pro"/>
                          <a:cs typeface="Source Code Pro"/>
                          <a:sym typeface="Source Code Pro"/>
                        </a:rPr>
                        <a:t>Internal</a:t>
                      </a:r>
                      <a:endParaRPr b="1">
                        <a:solidFill>
                          <a:srgbClr val="FFFFFF"/>
                        </a:solidFill>
                        <a:latin typeface="Source Code Pro"/>
                        <a:ea typeface="Source Code Pro"/>
                        <a:cs typeface="Source Code Pro"/>
                        <a:sym typeface="Source Code Pro"/>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en">
                          <a:solidFill>
                            <a:srgbClr val="FFFFFF"/>
                          </a:solidFill>
                          <a:latin typeface="Source Code Pro"/>
                          <a:ea typeface="Source Code Pro"/>
                          <a:cs typeface="Source Code Pro"/>
                          <a:sym typeface="Source Code Pro"/>
                        </a:rPr>
                        <a:t>External</a:t>
                      </a:r>
                      <a:endParaRPr b="1">
                        <a:solidFill>
                          <a:srgbClr val="FFFFFF"/>
                        </a:solidFill>
                        <a:latin typeface="Source Code Pro"/>
                        <a:ea typeface="Source Code Pro"/>
                        <a:cs typeface="Source Code Pro"/>
                        <a:sym typeface="Source Code Pro"/>
                      </a:endParaRPr>
                    </a:p>
                  </a:txBody>
                  <a:tcPr marT="91425" marB="91425" marR="91425" marL="91425">
                    <a:solidFill>
                      <a:schemeClr val="accent4"/>
                    </a:solidFill>
                  </a:tcPr>
                </a:tc>
                <a:tc>
                  <a:txBody>
                    <a:bodyPr/>
                    <a:lstStyle/>
                    <a:p>
                      <a:pPr indent="0" lvl="0" marL="0" rtl="0" algn="ctr">
                        <a:spcBef>
                          <a:spcPts val="0"/>
                        </a:spcBef>
                        <a:spcAft>
                          <a:spcPts val="0"/>
                        </a:spcAft>
                        <a:buNone/>
                      </a:pPr>
                      <a:r>
                        <a:rPr b="1" lang="en">
                          <a:solidFill>
                            <a:srgbClr val="FFFFFF"/>
                          </a:solidFill>
                          <a:latin typeface="Source Code Pro"/>
                          <a:ea typeface="Source Code Pro"/>
                          <a:cs typeface="Source Code Pro"/>
                          <a:sym typeface="Source Code Pro"/>
                        </a:rPr>
                        <a:t>Third Parties</a:t>
                      </a:r>
                      <a:endParaRPr b="1">
                        <a:solidFill>
                          <a:srgbClr val="FFFFFF"/>
                        </a:solidFill>
                        <a:latin typeface="Source Code Pro"/>
                        <a:ea typeface="Source Code Pro"/>
                        <a:cs typeface="Source Code Pro"/>
                        <a:sym typeface="Source Code Pro"/>
                      </a:endParaRPr>
                    </a:p>
                  </a:txBody>
                  <a:tcPr marT="91425" marB="91425" marR="91425" marL="91425">
                    <a:solidFill>
                      <a:schemeClr val="accent4"/>
                    </a:solidFill>
                  </a:tcPr>
                </a:tc>
              </a:tr>
              <a:tr h="3058850">
                <a:tc>
                  <a:txBody>
                    <a:bodyPr/>
                    <a:lstStyle/>
                    <a:p>
                      <a:pPr indent="0" lvl="0" marL="0" rtl="0" algn="l">
                        <a:lnSpc>
                          <a:spcPct val="115000"/>
                        </a:lnSpc>
                        <a:spcBef>
                          <a:spcPts val="0"/>
                        </a:spcBef>
                        <a:spcAft>
                          <a:spcPts val="0"/>
                        </a:spcAft>
                        <a:buNone/>
                      </a:pPr>
                      <a:r>
                        <a:rPr lang="en">
                          <a:solidFill>
                            <a:schemeClr val="dk2"/>
                          </a:solidFill>
                          <a:latin typeface="Source Code Pro Medium"/>
                          <a:ea typeface="Source Code Pro Medium"/>
                          <a:cs typeface="Source Code Pro Medium"/>
                          <a:sym typeface="Source Code Pro Medium"/>
                        </a:rPr>
                        <a:t>Employees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0"/>
                        </a:spcAft>
                        <a:buClr>
                          <a:srgbClr val="000000"/>
                        </a:buClr>
                        <a:buSzPts val="1100"/>
                        <a:buFont typeface="Arial"/>
                        <a:buNone/>
                      </a:pPr>
                      <a:r>
                        <a:rPr lang="en">
                          <a:solidFill>
                            <a:schemeClr val="dk2"/>
                          </a:solidFill>
                          <a:latin typeface="Source Code Pro Medium"/>
                          <a:ea typeface="Source Code Pro Medium"/>
                          <a:cs typeface="Source Code Pro Medium"/>
                          <a:sym typeface="Source Code Pro Medium"/>
                        </a:rPr>
                        <a:t>Venetians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0"/>
                        </a:spcAft>
                        <a:buNone/>
                      </a:pPr>
                      <a:r>
                        <a:rPr lang="en">
                          <a:solidFill>
                            <a:schemeClr val="dk2"/>
                          </a:solidFill>
                          <a:latin typeface="Source Code Pro Medium"/>
                          <a:ea typeface="Source Code Pro Medium"/>
                          <a:cs typeface="Source Code Pro Medium"/>
                          <a:sym typeface="Source Code Pro Medium"/>
                        </a:rPr>
                        <a:t>Italian citizens</a:t>
                      </a:r>
                      <a:endParaRPr>
                        <a:solidFill>
                          <a:schemeClr val="dk2"/>
                        </a:solidFill>
                        <a:latin typeface="Source Code Pro Medium"/>
                        <a:ea typeface="Source Code Pro Medium"/>
                        <a:cs typeface="Source Code Pro Medium"/>
                        <a:sym typeface="Source Code Pro Medium"/>
                      </a:endParaRPr>
                    </a:p>
                    <a:p>
                      <a:pPr indent="0" lvl="0" marL="0" rtl="0" algn="l">
                        <a:spcBef>
                          <a:spcPts val="1600"/>
                        </a:spcBef>
                        <a:spcAft>
                          <a:spcPts val="0"/>
                        </a:spcAft>
                        <a:buNone/>
                      </a:pPr>
                      <a:r>
                        <a:t/>
                      </a:r>
                      <a:endParaRPr>
                        <a:solidFill>
                          <a:schemeClr val="dk2"/>
                        </a:solidFill>
                        <a:latin typeface="Source Code Pro Medium"/>
                        <a:ea typeface="Source Code Pro Medium"/>
                        <a:cs typeface="Source Code Pro Medium"/>
                        <a:sym typeface="Source Code Pro Medium"/>
                      </a:endParaRPr>
                    </a:p>
                  </a:txBody>
                  <a:tcPr marT="91425" marB="91425" marR="91425" marL="91425"/>
                </a:tc>
                <a:tc>
                  <a:txBody>
                    <a:bodyPr/>
                    <a:lstStyle/>
                    <a:p>
                      <a:pPr indent="0" lvl="0" marL="0" rtl="0" algn="l">
                        <a:lnSpc>
                          <a:spcPct val="115000"/>
                        </a:lnSpc>
                        <a:spcBef>
                          <a:spcPts val="0"/>
                        </a:spcBef>
                        <a:spcAft>
                          <a:spcPts val="0"/>
                        </a:spcAft>
                        <a:buNone/>
                      </a:pPr>
                      <a:r>
                        <a:rPr lang="en">
                          <a:solidFill>
                            <a:schemeClr val="dk2"/>
                          </a:solidFill>
                          <a:latin typeface="Source Code Pro Medium"/>
                          <a:ea typeface="Source Code Pro Medium"/>
                          <a:cs typeface="Source Code Pro Medium"/>
                          <a:sym typeface="Source Code Pro Medium"/>
                        </a:rPr>
                        <a:t>T</a:t>
                      </a:r>
                      <a:r>
                        <a:rPr lang="en">
                          <a:solidFill>
                            <a:schemeClr val="dk2"/>
                          </a:solidFill>
                          <a:latin typeface="Source Code Pro Medium"/>
                          <a:ea typeface="Source Code Pro Medium"/>
                          <a:cs typeface="Source Code Pro Medium"/>
                          <a:sym typeface="Source Code Pro Medium"/>
                        </a:rPr>
                        <a:t>ourists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1600"/>
                        </a:spcAft>
                        <a:buNone/>
                      </a:pPr>
                      <a:r>
                        <a:rPr lang="en">
                          <a:solidFill>
                            <a:schemeClr val="dk2"/>
                          </a:solidFill>
                          <a:latin typeface="Source Code Pro Medium"/>
                          <a:ea typeface="Source Code Pro Medium"/>
                          <a:cs typeface="Source Code Pro Medium"/>
                          <a:sym typeface="Source Code Pro Medium"/>
                        </a:rPr>
                        <a:t>People who work in the Venice tourism industry</a:t>
                      </a:r>
                      <a:endParaRPr>
                        <a:solidFill>
                          <a:schemeClr val="dk2"/>
                        </a:solidFill>
                        <a:latin typeface="Source Code Pro Medium"/>
                        <a:ea typeface="Source Code Pro Medium"/>
                        <a:cs typeface="Source Code Pro Medium"/>
                        <a:sym typeface="Source Code Pro Medium"/>
                      </a:endParaRPr>
                    </a:p>
                  </a:txBody>
                  <a:tcPr marT="91425" marB="91425" marR="91425" marL="91425"/>
                </a:tc>
                <a:tc>
                  <a:txBody>
                    <a:bodyPr/>
                    <a:lstStyle/>
                    <a:p>
                      <a:pPr indent="0" lvl="0" marL="0" rtl="0" algn="l">
                        <a:lnSpc>
                          <a:spcPct val="115000"/>
                        </a:lnSpc>
                        <a:spcBef>
                          <a:spcPts val="0"/>
                        </a:spcBef>
                        <a:spcAft>
                          <a:spcPts val="0"/>
                        </a:spcAft>
                        <a:buNone/>
                      </a:pPr>
                      <a:r>
                        <a:rPr lang="en">
                          <a:solidFill>
                            <a:schemeClr val="dk2"/>
                          </a:solidFill>
                          <a:latin typeface="Source Code Pro Medium"/>
                          <a:ea typeface="Source Code Pro Medium"/>
                          <a:cs typeface="Source Code Pro Medium"/>
                          <a:sym typeface="Source Code Pro Medium"/>
                        </a:rPr>
                        <a:t>Environmentalists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0"/>
                        </a:spcAft>
                        <a:buNone/>
                      </a:pPr>
                      <a:r>
                        <a:rPr lang="en">
                          <a:solidFill>
                            <a:schemeClr val="dk2"/>
                          </a:solidFill>
                          <a:latin typeface="Source Code Pro Medium"/>
                          <a:ea typeface="Source Code Pro Medium"/>
                          <a:cs typeface="Source Code Pro Medium"/>
                          <a:sym typeface="Source Code Pro Medium"/>
                        </a:rPr>
                        <a:t>Historians/researchers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0"/>
                        </a:spcAft>
                        <a:buNone/>
                      </a:pPr>
                      <a:r>
                        <a:rPr lang="en">
                          <a:solidFill>
                            <a:schemeClr val="dk2"/>
                          </a:solidFill>
                          <a:latin typeface="Source Code Pro Medium"/>
                          <a:ea typeface="Source Code Pro Medium"/>
                          <a:cs typeface="Source Code Pro Medium"/>
                          <a:sym typeface="Source Code Pro Medium"/>
                        </a:rPr>
                        <a:t>Other government agencies</a:t>
                      </a:r>
                      <a:endParaRPr>
                        <a:solidFill>
                          <a:schemeClr val="dk2"/>
                        </a:solidFill>
                        <a:latin typeface="Source Code Pro Medium"/>
                        <a:ea typeface="Source Code Pro Medium"/>
                        <a:cs typeface="Source Code Pro Medium"/>
                        <a:sym typeface="Source Code Pro Medium"/>
                      </a:endParaRPr>
                    </a:p>
                    <a:p>
                      <a:pPr indent="0" lvl="0" marL="0" rtl="0" algn="l">
                        <a:lnSpc>
                          <a:spcPct val="115000"/>
                        </a:lnSpc>
                        <a:spcBef>
                          <a:spcPts val="1600"/>
                        </a:spcBef>
                        <a:spcAft>
                          <a:spcPts val="1600"/>
                        </a:spcAft>
                        <a:buNone/>
                      </a:pPr>
                      <a:r>
                        <a:t/>
                      </a:r>
                      <a:endParaRPr>
                        <a:solidFill>
                          <a:schemeClr val="dk2"/>
                        </a:solidFill>
                        <a:latin typeface="Source Code Pro Medium"/>
                        <a:ea typeface="Source Code Pro Medium"/>
                        <a:cs typeface="Source Code Pro Medium"/>
                        <a:sym typeface="Source Code Pro Medium"/>
                      </a:endParaRPr>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Research</a:t>
            </a:r>
            <a:endParaRPr>
              <a:solidFill>
                <a:schemeClr val="accent4"/>
              </a:solidFill>
            </a:endParaRPr>
          </a:p>
        </p:txBody>
      </p:sp>
      <p:sp>
        <p:nvSpPr>
          <p:cNvPr id="202" name="Google Shape;202;p33"/>
          <p:cNvSpPr txBox="1"/>
          <p:nvPr>
            <p:ph idx="1" type="body"/>
          </p:nvPr>
        </p:nvSpPr>
        <p:spPr>
          <a:xfrm>
            <a:off x="311700" y="1346650"/>
            <a:ext cx="4549800" cy="35613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Char char="●"/>
            </a:pPr>
            <a:r>
              <a:rPr lang="en" sz="1600"/>
              <a:t>Communicating with tourist information hubs </a:t>
            </a:r>
            <a:endParaRPr sz="1600"/>
          </a:p>
          <a:p>
            <a:pPr indent="-330200" lvl="0" marL="457200" rtl="0" algn="l">
              <a:lnSpc>
                <a:spcPct val="150000"/>
              </a:lnSpc>
              <a:spcBef>
                <a:spcPts val="0"/>
              </a:spcBef>
              <a:spcAft>
                <a:spcPts val="0"/>
              </a:spcAft>
              <a:buSzPts val="1600"/>
              <a:buChar char="●"/>
            </a:pPr>
            <a:r>
              <a:rPr lang="en" sz="1600"/>
              <a:t>Consulting historical preservationists</a:t>
            </a:r>
            <a:endParaRPr sz="1600"/>
          </a:p>
          <a:p>
            <a:pPr indent="-330200" lvl="0" marL="457200" rtl="0" algn="l">
              <a:lnSpc>
                <a:spcPct val="150000"/>
              </a:lnSpc>
              <a:spcBef>
                <a:spcPts val="0"/>
              </a:spcBef>
              <a:spcAft>
                <a:spcPts val="0"/>
              </a:spcAft>
              <a:buSzPts val="1600"/>
              <a:buChar char="●"/>
            </a:pPr>
            <a:r>
              <a:rPr lang="en" sz="1600"/>
              <a:t>Consulting building contractors and engineers</a:t>
            </a:r>
            <a:endParaRPr sz="1600"/>
          </a:p>
          <a:p>
            <a:pPr indent="-330200" lvl="0" marL="457200" rtl="0" algn="l">
              <a:lnSpc>
                <a:spcPct val="150000"/>
              </a:lnSpc>
              <a:spcBef>
                <a:spcPts val="0"/>
              </a:spcBef>
              <a:spcAft>
                <a:spcPts val="0"/>
              </a:spcAft>
              <a:buSzPts val="1600"/>
              <a:buChar char="●"/>
            </a:pPr>
            <a:r>
              <a:rPr lang="en" sz="1600"/>
              <a:t>Consulting environmental experts and scientists</a:t>
            </a:r>
            <a:endParaRPr sz="1600"/>
          </a:p>
          <a:p>
            <a:pPr indent="-330200" lvl="0" marL="457200" rtl="0" algn="l">
              <a:lnSpc>
                <a:spcPct val="150000"/>
              </a:lnSpc>
              <a:spcBef>
                <a:spcPts val="0"/>
              </a:spcBef>
              <a:spcAft>
                <a:spcPts val="0"/>
              </a:spcAft>
              <a:buSzPts val="1600"/>
              <a:buChar char="●"/>
            </a:pPr>
            <a:r>
              <a:rPr lang="en" sz="1600"/>
              <a:t>Constant communication with local Venice public officials</a:t>
            </a:r>
            <a:endParaRPr sz="1600"/>
          </a:p>
        </p:txBody>
      </p:sp>
      <p:pic>
        <p:nvPicPr>
          <p:cNvPr id="203" name="Google Shape;203;p33"/>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Crisis Team </a:t>
            </a:r>
            <a:endParaRPr>
              <a:solidFill>
                <a:schemeClr val="accent4"/>
              </a:solidFill>
            </a:endParaRPr>
          </a:p>
        </p:txBody>
      </p:sp>
      <p:sp>
        <p:nvSpPr>
          <p:cNvPr id="209" name="Google Shape;209;p34"/>
          <p:cNvSpPr txBox="1"/>
          <p:nvPr>
            <p:ph idx="1" type="body"/>
          </p:nvPr>
        </p:nvSpPr>
        <p:spPr>
          <a:xfrm>
            <a:off x="311700" y="1337575"/>
            <a:ext cx="8520600" cy="3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t>Luigi Brugnaro, </a:t>
            </a:r>
            <a:r>
              <a:rPr lang="en" sz="1700"/>
              <a:t>Mayor of Venice </a:t>
            </a:r>
            <a:endParaRPr sz="1700"/>
          </a:p>
          <a:p>
            <a:pPr indent="0" lvl="0" marL="0" rtl="0" algn="l">
              <a:lnSpc>
                <a:spcPct val="100000"/>
              </a:lnSpc>
              <a:spcBef>
                <a:spcPts val="1300"/>
              </a:spcBef>
              <a:spcAft>
                <a:spcPts val="0"/>
              </a:spcAft>
              <a:buNone/>
            </a:pPr>
            <a:r>
              <a:rPr b="1" lang="en" sz="1700"/>
              <a:t>Alberto Bonisoli,</a:t>
            </a:r>
            <a:r>
              <a:rPr lang="en" sz="1700"/>
              <a:t> Minister</a:t>
            </a:r>
            <a:endParaRPr sz="1700"/>
          </a:p>
          <a:p>
            <a:pPr indent="0" lvl="0" marL="0" rtl="0" algn="l">
              <a:lnSpc>
                <a:spcPct val="100000"/>
              </a:lnSpc>
              <a:spcBef>
                <a:spcPts val="1300"/>
              </a:spcBef>
              <a:spcAft>
                <a:spcPts val="0"/>
              </a:spcAft>
              <a:buNone/>
            </a:pPr>
            <a:r>
              <a:rPr b="1" lang="en" sz="1700"/>
              <a:t>Corrado Azzollini</a:t>
            </a:r>
            <a:r>
              <a:rPr b="1" lang="en" sz="1700"/>
              <a:t>,</a:t>
            </a:r>
            <a:r>
              <a:rPr lang="en" sz="1700"/>
              <a:t> Regional Director for Veneto</a:t>
            </a:r>
            <a:endParaRPr sz="1700"/>
          </a:p>
          <a:p>
            <a:pPr indent="0" lvl="0" marL="0" rtl="0" algn="l">
              <a:lnSpc>
                <a:spcPct val="100000"/>
              </a:lnSpc>
              <a:spcBef>
                <a:spcPts val="1300"/>
              </a:spcBef>
              <a:spcAft>
                <a:spcPts val="0"/>
              </a:spcAft>
              <a:buNone/>
            </a:pPr>
            <a:r>
              <a:rPr b="1" lang="en" sz="1700"/>
              <a:t>Francesco Palumbo</a:t>
            </a:r>
            <a:r>
              <a:rPr b="1" lang="en" sz="1700"/>
              <a:t>,</a:t>
            </a:r>
            <a:r>
              <a:rPr lang="en" sz="1700"/>
              <a:t> Director of General Tourism Management</a:t>
            </a:r>
            <a:endParaRPr sz="1700"/>
          </a:p>
          <a:p>
            <a:pPr indent="0" lvl="0" marL="0" rtl="0" algn="l">
              <a:lnSpc>
                <a:spcPct val="100000"/>
              </a:lnSpc>
              <a:spcBef>
                <a:spcPts val="1300"/>
              </a:spcBef>
              <a:spcAft>
                <a:spcPts val="0"/>
              </a:spcAft>
              <a:buNone/>
            </a:pPr>
            <a:r>
              <a:rPr b="1" lang="en" sz="1700"/>
              <a:t>Daniele Ferrara,</a:t>
            </a:r>
            <a:r>
              <a:rPr lang="en" sz="1700"/>
              <a:t> Regional Museum Director for Veneto    </a:t>
            </a:r>
            <a:endParaRPr sz="1700"/>
          </a:p>
          <a:p>
            <a:pPr indent="0" lvl="0" marL="0" rtl="0" algn="l">
              <a:lnSpc>
                <a:spcPct val="100000"/>
              </a:lnSpc>
              <a:spcBef>
                <a:spcPts val="1300"/>
              </a:spcBef>
              <a:spcAft>
                <a:spcPts val="0"/>
              </a:spcAft>
              <a:buNone/>
            </a:pPr>
            <a:r>
              <a:rPr b="1" lang="en" sz="1700"/>
              <a:t>Emanuela Carpani</a:t>
            </a:r>
            <a:r>
              <a:rPr b="1" lang="en" sz="1700"/>
              <a:t>,</a:t>
            </a:r>
            <a:r>
              <a:rPr lang="en" sz="1700"/>
              <a:t> Archaeology Superintendent of of Fine Arts and Landscape for the Venice and Lagoon Region </a:t>
            </a:r>
            <a:endParaRPr sz="1700"/>
          </a:p>
          <a:p>
            <a:pPr indent="0" lvl="0" marL="0" rtl="0" algn="l">
              <a:lnSpc>
                <a:spcPct val="100000"/>
              </a:lnSpc>
              <a:spcBef>
                <a:spcPts val="1300"/>
              </a:spcBef>
              <a:spcAft>
                <a:spcPts val="0"/>
              </a:spcAft>
              <a:buNone/>
            </a:pPr>
            <a:r>
              <a:rPr b="1" lang="en" sz="1700"/>
              <a:t>Angelo Borrelli,</a:t>
            </a:r>
            <a:r>
              <a:rPr lang="en" sz="1700"/>
              <a:t> </a:t>
            </a:r>
            <a:r>
              <a:rPr lang="en" sz="1700"/>
              <a:t>Head of Italy’s Civil Protection Dept.</a:t>
            </a:r>
            <a:endParaRPr sz="1700"/>
          </a:p>
          <a:p>
            <a:pPr indent="0" lvl="0" marL="0" rtl="0" algn="l">
              <a:lnSpc>
                <a:spcPct val="100000"/>
              </a:lnSpc>
              <a:spcBef>
                <a:spcPts val="1300"/>
              </a:spcBef>
              <a:spcAft>
                <a:spcPts val="1300"/>
              </a:spcAft>
              <a:buNone/>
            </a:pPr>
            <a:r>
              <a:rPr b="1" lang="en" sz="1700"/>
              <a:t>Roberta Rossiello, </a:t>
            </a:r>
            <a:r>
              <a:rPr lang="en" sz="1700"/>
              <a:t>Public Relations Representative</a:t>
            </a:r>
            <a:endParaRPr sz="1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Strategy </a:t>
            </a:r>
            <a:endParaRPr>
              <a:solidFill>
                <a:schemeClr val="accent4"/>
              </a:solidFill>
            </a:endParaRPr>
          </a:p>
        </p:txBody>
      </p:sp>
      <p:sp>
        <p:nvSpPr>
          <p:cNvPr id="215" name="Google Shape;215;p3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use traditional and digital media channels to communicate our messages to our key audiences:</a:t>
            </a:r>
            <a:endParaRPr/>
          </a:p>
          <a:p>
            <a:pPr indent="-342900" lvl="0" marL="457200" rtl="0" algn="l">
              <a:spcBef>
                <a:spcPts val="1600"/>
              </a:spcBef>
              <a:spcAft>
                <a:spcPts val="0"/>
              </a:spcAft>
              <a:buSzPts val="1800"/>
              <a:buChar char="●"/>
            </a:pPr>
            <a:r>
              <a:rPr lang="en"/>
              <a:t>Venetians</a:t>
            </a:r>
            <a:r>
              <a:rPr lang="en"/>
              <a:t> and </a:t>
            </a:r>
            <a:r>
              <a:rPr lang="en"/>
              <a:t>Venetian </a:t>
            </a:r>
            <a:r>
              <a:rPr lang="en"/>
              <a:t>businesses</a:t>
            </a:r>
            <a:endParaRPr/>
          </a:p>
          <a:p>
            <a:pPr indent="-342900" lvl="0" marL="457200" rtl="0" algn="l">
              <a:spcBef>
                <a:spcPts val="0"/>
              </a:spcBef>
              <a:spcAft>
                <a:spcPts val="0"/>
              </a:spcAft>
              <a:buSzPts val="1800"/>
              <a:buChar char="●"/>
            </a:pPr>
            <a:r>
              <a:rPr lang="en"/>
              <a:t>Government employees</a:t>
            </a:r>
            <a:endParaRPr/>
          </a:p>
          <a:p>
            <a:pPr indent="-342900" lvl="0" marL="457200" rtl="0" algn="l">
              <a:spcBef>
                <a:spcPts val="0"/>
              </a:spcBef>
              <a:spcAft>
                <a:spcPts val="0"/>
              </a:spcAft>
              <a:buSzPts val="1800"/>
              <a:buChar char="●"/>
            </a:pPr>
            <a:r>
              <a:rPr lang="en"/>
              <a:t>Tourists </a:t>
            </a:r>
            <a:endParaRPr/>
          </a:p>
          <a:p>
            <a:pPr indent="0" lvl="0" marL="0" rtl="0" algn="l">
              <a:spcBef>
                <a:spcPts val="1600"/>
              </a:spcBef>
              <a:spcAft>
                <a:spcPts val="1600"/>
              </a:spcAft>
              <a:buNone/>
            </a:pPr>
            <a:r>
              <a:rPr lang="en"/>
              <a:t>We will also activate the premade dark site, built to address the common issues associated with flooding.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219" name="Shape 219"/>
        <p:cNvGrpSpPr/>
        <p:nvPr/>
      </p:nvGrpSpPr>
      <p:grpSpPr>
        <a:xfrm>
          <a:off x="0" y="0"/>
          <a:ext cx="0" cy="0"/>
          <a:chOff x="0" y="0"/>
          <a:chExt cx="0" cy="0"/>
        </a:xfrm>
      </p:grpSpPr>
      <p:sp>
        <p:nvSpPr>
          <p:cNvPr id="220" name="Google Shape;220;p36"/>
          <p:cNvSpPr txBox="1"/>
          <p:nvPr>
            <p:ph type="title"/>
          </p:nvPr>
        </p:nvSpPr>
        <p:spPr>
          <a:xfrm>
            <a:off x="265500" y="542475"/>
            <a:ext cx="4045200" cy="232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Central Messaging </a:t>
            </a:r>
            <a:endParaRPr/>
          </a:p>
          <a:p>
            <a:pPr indent="0" lvl="0" marL="0" rtl="0" algn="ctr">
              <a:spcBef>
                <a:spcPts val="0"/>
              </a:spcBef>
              <a:spcAft>
                <a:spcPts val="0"/>
              </a:spcAft>
              <a:buNone/>
            </a:pPr>
            <a:r>
              <a:rPr lang="en"/>
              <a:t>Theme</a:t>
            </a:r>
            <a:endParaRPr/>
          </a:p>
        </p:txBody>
      </p:sp>
      <p:sp>
        <p:nvSpPr>
          <p:cNvPr id="221" name="Google Shape;221;p36"/>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“Safety</a:t>
            </a:r>
            <a:r>
              <a:rPr lang="en"/>
              <a:t>,</a:t>
            </a:r>
            <a:r>
              <a:rPr lang="en"/>
              <a:t> support and securing our future.” </a:t>
            </a:r>
            <a:endParaRPr/>
          </a:p>
        </p:txBody>
      </p:sp>
      <p:pic>
        <p:nvPicPr>
          <p:cNvPr id="222" name="Google Shape;222;p36"/>
          <p:cNvPicPr preferRelativeResize="0"/>
          <p:nvPr/>
        </p:nvPicPr>
        <p:blipFill>
          <a:blip r:embed="rId3">
            <a:alphaModFix/>
          </a:blip>
          <a:stretch>
            <a:fillRect/>
          </a:stretch>
        </p:blipFill>
        <p:spPr>
          <a:xfrm>
            <a:off x="5153075" y="152400"/>
            <a:ext cx="3456214"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Spokespeople </a:t>
            </a:r>
            <a:endParaRPr>
              <a:solidFill>
                <a:schemeClr val="accent4"/>
              </a:solidFill>
            </a:endParaRPr>
          </a:p>
        </p:txBody>
      </p:sp>
      <p:sp>
        <p:nvSpPr>
          <p:cNvPr id="228" name="Google Shape;228;p37"/>
          <p:cNvSpPr txBox="1"/>
          <p:nvPr>
            <p:ph idx="1" type="body"/>
          </p:nvPr>
        </p:nvSpPr>
        <p:spPr>
          <a:xfrm>
            <a:off x="505738" y="3655975"/>
            <a:ext cx="3828900" cy="63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Alberto Bonisoli,</a:t>
            </a:r>
            <a:r>
              <a:rPr lang="en"/>
              <a:t> Minister</a:t>
            </a:r>
            <a:endParaRPr sz="1700"/>
          </a:p>
          <a:p>
            <a:pPr indent="0" lvl="0" marL="0" rtl="0" algn="l">
              <a:spcBef>
                <a:spcPts val="1600"/>
              </a:spcBef>
              <a:spcAft>
                <a:spcPts val="1600"/>
              </a:spcAft>
              <a:buClr>
                <a:srgbClr val="000000"/>
              </a:buClr>
              <a:buSzPts val="1100"/>
              <a:buFont typeface="Arial"/>
              <a:buNone/>
            </a:pPr>
            <a:r>
              <a:t/>
            </a:r>
            <a:endParaRPr/>
          </a:p>
        </p:txBody>
      </p:sp>
      <p:pic>
        <p:nvPicPr>
          <p:cNvPr id="229" name="Google Shape;229;p37"/>
          <p:cNvPicPr preferRelativeResize="0"/>
          <p:nvPr/>
        </p:nvPicPr>
        <p:blipFill>
          <a:blip r:embed="rId3">
            <a:alphaModFix/>
          </a:blip>
          <a:stretch>
            <a:fillRect/>
          </a:stretch>
        </p:blipFill>
        <p:spPr>
          <a:xfrm>
            <a:off x="1386412" y="1364475"/>
            <a:ext cx="2067575" cy="2094926"/>
          </a:xfrm>
          <a:prstGeom prst="rect">
            <a:avLst/>
          </a:prstGeom>
          <a:noFill/>
          <a:ln>
            <a:noFill/>
          </a:ln>
        </p:spPr>
      </p:pic>
      <p:sp>
        <p:nvSpPr>
          <p:cNvPr id="230" name="Google Shape;230;p37"/>
          <p:cNvSpPr txBox="1"/>
          <p:nvPr/>
        </p:nvSpPr>
        <p:spPr>
          <a:xfrm>
            <a:off x="4591525" y="3560925"/>
            <a:ext cx="4044300" cy="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300"/>
              </a:spcAft>
              <a:buNone/>
            </a:pPr>
            <a:r>
              <a:rPr b="1" lang="en" sz="1700">
                <a:latin typeface="Source Code Pro"/>
                <a:ea typeface="Source Code Pro"/>
                <a:cs typeface="Source Code Pro"/>
                <a:sym typeface="Source Code Pro"/>
              </a:rPr>
              <a:t>Francesco Palumbo,</a:t>
            </a:r>
            <a:r>
              <a:rPr lang="en" sz="1700">
                <a:solidFill>
                  <a:schemeClr val="dk2"/>
                </a:solidFill>
                <a:latin typeface="Source Code Pro"/>
                <a:ea typeface="Source Code Pro"/>
                <a:cs typeface="Source Code Pro"/>
                <a:sym typeface="Source Code Pro"/>
              </a:rPr>
              <a:t> Director of General Tourism Management</a:t>
            </a:r>
            <a:endParaRPr/>
          </a:p>
        </p:txBody>
      </p:sp>
      <p:pic>
        <p:nvPicPr>
          <p:cNvPr id="231" name="Google Shape;231;p37"/>
          <p:cNvPicPr preferRelativeResize="0"/>
          <p:nvPr/>
        </p:nvPicPr>
        <p:blipFill rotWithShape="1">
          <a:blip r:embed="rId4">
            <a:alphaModFix/>
          </a:blip>
          <a:srcRect b="0" l="0" r="18738" t="0"/>
          <a:stretch/>
        </p:blipFill>
        <p:spPr>
          <a:xfrm>
            <a:off x="5577825" y="1364475"/>
            <a:ext cx="2067600" cy="2094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Initial Statement</a:t>
            </a:r>
            <a:endParaRPr>
              <a:solidFill>
                <a:schemeClr val="accent4"/>
              </a:solidFill>
            </a:endParaRPr>
          </a:p>
        </p:txBody>
      </p:sp>
      <p:sp>
        <p:nvSpPr>
          <p:cNvPr id="237" name="Google Shape;237;p3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Ministry of Cultural Heritage and Activities is currently working with</a:t>
            </a:r>
            <a:r>
              <a:rPr lang="en"/>
              <a:t> local and national authorities, as well as a wide range of experts to monitor the damage done to historical sites and museums. </a:t>
            </a:r>
            <a:r>
              <a:rPr lang="en"/>
              <a:t>Our heart goes out to the families of the victims. If you are in need of assistance, please contact local authorities at +39 066723.”</a:t>
            </a:r>
            <a:endParaRPr/>
          </a:p>
          <a:p>
            <a:pPr indent="0" lvl="0" marL="0" rtl="0" algn="l">
              <a:spcBef>
                <a:spcPts val="1600"/>
              </a:spcBef>
              <a:spcAft>
                <a:spcPts val="1600"/>
              </a:spcAft>
              <a:buNone/>
            </a:pPr>
            <a:r>
              <a:rPr b="1" lang="en"/>
              <a:t>Alberto Bonisoli,</a:t>
            </a:r>
            <a:r>
              <a:rPr lang="en"/>
              <a:t> Minister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39"/>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pic>
        <p:nvPicPr>
          <p:cNvPr id="243" name="Google Shape;243;p39"/>
          <p:cNvPicPr preferRelativeResize="0"/>
          <p:nvPr/>
        </p:nvPicPr>
        <p:blipFill>
          <a:blip r:embed="rId4">
            <a:alphaModFix/>
          </a:blip>
          <a:stretch>
            <a:fillRect/>
          </a:stretch>
        </p:blipFill>
        <p:spPr>
          <a:xfrm>
            <a:off x="2676112" y="883851"/>
            <a:ext cx="5150801" cy="1235281"/>
          </a:xfrm>
          <a:prstGeom prst="rect">
            <a:avLst/>
          </a:prstGeom>
          <a:noFill/>
          <a:ln>
            <a:noFill/>
          </a:ln>
        </p:spPr>
      </p:pic>
      <p:sp>
        <p:nvSpPr>
          <p:cNvPr id="244" name="Google Shape;244;p3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Media Distribution</a:t>
            </a:r>
            <a:endParaRPr/>
          </a:p>
        </p:txBody>
      </p:sp>
      <p:pic>
        <p:nvPicPr>
          <p:cNvPr id="245" name="Google Shape;245;p39"/>
          <p:cNvPicPr preferRelativeResize="0"/>
          <p:nvPr/>
        </p:nvPicPr>
        <p:blipFill>
          <a:blip r:embed="rId5">
            <a:alphaModFix/>
          </a:blip>
          <a:stretch>
            <a:fillRect/>
          </a:stretch>
        </p:blipFill>
        <p:spPr>
          <a:xfrm>
            <a:off x="1317087" y="1943110"/>
            <a:ext cx="3914776" cy="2204475"/>
          </a:xfrm>
          <a:prstGeom prst="rect">
            <a:avLst/>
          </a:prstGeom>
          <a:noFill/>
          <a:ln>
            <a:noFill/>
          </a:ln>
        </p:spPr>
      </p:pic>
      <p:pic>
        <p:nvPicPr>
          <p:cNvPr id="246" name="Google Shape;246;p39"/>
          <p:cNvPicPr preferRelativeResize="0"/>
          <p:nvPr/>
        </p:nvPicPr>
        <p:blipFill>
          <a:blip r:embed="rId6">
            <a:alphaModFix/>
          </a:blip>
          <a:stretch>
            <a:fillRect/>
          </a:stretch>
        </p:blipFill>
        <p:spPr>
          <a:xfrm>
            <a:off x="3466287" y="3662639"/>
            <a:ext cx="4213677" cy="12783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40"/>
          <p:cNvPicPr preferRelativeResize="0"/>
          <p:nvPr/>
        </p:nvPicPr>
        <p:blipFill>
          <a:blip r:embed="rId3">
            <a:alphaModFix amt="19000"/>
          </a:blip>
          <a:stretch>
            <a:fillRect/>
          </a:stretch>
        </p:blipFill>
        <p:spPr>
          <a:xfrm>
            <a:off x="-12775" y="-60950"/>
            <a:ext cx="9232974" cy="6486175"/>
          </a:xfrm>
          <a:prstGeom prst="rect">
            <a:avLst/>
          </a:prstGeom>
          <a:noFill/>
          <a:ln>
            <a:noFill/>
          </a:ln>
        </p:spPr>
      </p:pic>
      <p:sp>
        <p:nvSpPr>
          <p:cNvPr id="252" name="Google Shape;252;p4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Venetians &amp; Venetian </a:t>
            </a:r>
            <a:r>
              <a:rPr lang="en"/>
              <a:t>B</a:t>
            </a:r>
            <a:r>
              <a:rPr lang="en"/>
              <a:t>usinesses</a:t>
            </a:r>
            <a:endParaRPr/>
          </a:p>
        </p:txBody>
      </p:sp>
      <p:sp>
        <p:nvSpPr>
          <p:cNvPr id="253" name="Google Shape;253;p40"/>
          <p:cNvSpPr txBox="1"/>
          <p:nvPr>
            <p:ph idx="1" type="body"/>
          </p:nvPr>
        </p:nvSpPr>
        <p:spPr>
          <a:xfrm>
            <a:off x="311700" y="1315925"/>
            <a:ext cx="8520600" cy="325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The floods directly and immediately affect the local citizens who are worried about the future of their city. Businesses that depend on tourism will also be concerned with how the floods will affect them.</a:t>
            </a:r>
            <a:endParaRPr>
              <a:solidFill>
                <a:srgbClr val="000000"/>
              </a:solidFill>
            </a:endParaRPr>
          </a:p>
          <a:p>
            <a:pPr indent="0" lvl="0" marL="0" rtl="0" algn="l">
              <a:spcBef>
                <a:spcPts val="1600"/>
              </a:spcBef>
              <a:spcAft>
                <a:spcPts val="0"/>
              </a:spcAft>
              <a:buNone/>
            </a:pPr>
            <a:r>
              <a:rPr lang="en">
                <a:solidFill>
                  <a:srgbClr val="000000"/>
                </a:solidFill>
              </a:rPr>
              <a:t>Media channels that we will use to communicate with this audience will be:</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Updates broadcasted on local news stations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Updates on social media channels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Government alerts (app, text messages, sirens)</a:t>
            </a:r>
            <a:endParaRPr>
              <a:solidFill>
                <a:srgbClr val="000000"/>
              </a:solidFill>
            </a:endParaRPr>
          </a:p>
        </p:txBody>
      </p:sp>
      <p:sp>
        <p:nvSpPr>
          <p:cNvPr id="254" name="Google Shape;254;p40"/>
          <p:cNvSpPr txBox="1"/>
          <p:nvPr/>
        </p:nvSpPr>
        <p:spPr>
          <a:xfrm>
            <a:off x="6058650" y="4619725"/>
            <a:ext cx="3000000" cy="428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666666"/>
                </a:solidFill>
                <a:latin typeface="Georgia"/>
                <a:ea typeface="Georgia"/>
                <a:cs typeface="Georgia"/>
                <a:sym typeface="Georgia"/>
              </a:rPr>
              <a:t>A flooded St. Mark’s Square. </a:t>
            </a:r>
            <a:endParaRPr sz="1200">
              <a:solidFill>
                <a:srgbClr val="666666"/>
              </a:solidFill>
              <a:latin typeface="Georgia"/>
              <a:ea typeface="Georgia"/>
              <a:cs typeface="Georgia"/>
              <a:sym typeface="Georgia"/>
            </a:endParaRPr>
          </a:p>
          <a:p>
            <a:pPr indent="0" lvl="0" marL="0" rtl="0" algn="r">
              <a:spcBef>
                <a:spcPts val="0"/>
              </a:spcBef>
              <a:spcAft>
                <a:spcPts val="0"/>
              </a:spcAft>
              <a:buNone/>
            </a:pPr>
            <a:r>
              <a:rPr lang="en" sz="1200">
                <a:solidFill>
                  <a:srgbClr val="888888"/>
                </a:solidFill>
                <a:latin typeface="Georgia"/>
                <a:ea typeface="Georgia"/>
                <a:cs typeface="Georgia"/>
                <a:sym typeface="Georgia"/>
              </a:rPr>
              <a:t>Credit: wmf.org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Statement</a:t>
            </a:r>
            <a:endParaRPr>
              <a:solidFill>
                <a:schemeClr val="accent4"/>
              </a:solidFill>
            </a:endParaRPr>
          </a:p>
        </p:txBody>
      </p:sp>
      <p:sp>
        <p:nvSpPr>
          <p:cNvPr id="260" name="Google Shape;260;p41"/>
          <p:cNvSpPr txBox="1"/>
          <p:nvPr>
            <p:ph idx="1" type="body"/>
          </p:nvPr>
        </p:nvSpPr>
        <p:spPr>
          <a:xfrm>
            <a:off x="311700" y="1393800"/>
            <a:ext cx="8520600" cy="358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t>“As one of the main cultural hubs of Europe, we here at the Ministry of Cultural Heritage and Activities are working diligently to preserve the history of Venice. We acknowledge the concerns about the future of our city and are in contact with preservation experts to revive Venice to its former glory. We’re proud to say museums and galleries are back open. Furthermore, we are here to provide any additional support or information that may be required.”  </a:t>
            </a:r>
            <a:endParaRPr sz="1700"/>
          </a:p>
          <a:p>
            <a:pPr indent="0" lvl="0" marL="0" rtl="0" algn="l">
              <a:lnSpc>
                <a:spcPct val="115000"/>
              </a:lnSpc>
              <a:spcBef>
                <a:spcPts val="1600"/>
              </a:spcBef>
              <a:spcAft>
                <a:spcPts val="0"/>
              </a:spcAft>
              <a:buClr>
                <a:srgbClr val="000000"/>
              </a:buClr>
              <a:buSzPts val="1100"/>
              <a:buFont typeface="Arial"/>
              <a:buNone/>
            </a:pPr>
            <a:r>
              <a:rPr b="1" lang="en" sz="1700"/>
              <a:t>Francesco Palumbo,</a:t>
            </a:r>
            <a:r>
              <a:rPr lang="en" sz="1700"/>
              <a:t> Director of General Tourism Management</a:t>
            </a:r>
            <a:endParaRPr sz="1700"/>
          </a:p>
          <a:p>
            <a:pPr indent="0" lvl="0" marL="0" rtl="0" algn="l">
              <a:lnSpc>
                <a:spcPct val="115000"/>
              </a:lnSpc>
              <a:spcBef>
                <a:spcPts val="1300"/>
              </a:spcBef>
              <a:spcAft>
                <a:spcPts val="1300"/>
              </a:spcAft>
              <a:buClr>
                <a:srgbClr val="000000"/>
              </a:buClr>
              <a:buSzPts val="1100"/>
              <a:buFont typeface="Arial"/>
              <a:buNone/>
            </a:pPr>
            <a:r>
              <a:rPr lang="en" sz="1700"/>
              <a:t>Live televised statement and shared on social platforms</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mt="70000"/>
          </a:blip>
          <a:stretch>
            <a:fillRect/>
          </a:stretch>
        </p:blipFill>
        <p:spPr>
          <a:xfrm>
            <a:off x="4491325" y="2243575"/>
            <a:ext cx="4652674" cy="4652674"/>
          </a:xfrm>
          <a:prstGeom prst="rect">
            <a:avLst/>
          </a:prstGeom>
          <a:noFill/>
          <a:ln>
            <a:noFill/>
          </a:ln>
        </p:spPr>
      </p:pic>
      <p:sp>
        <p:nvSpPr>
          <p:cNvPr id="75" name="Google Shape;75;p15"/>
          <p:cNvSpPr txBox="1"/>
          <p:nvPr>
            <p:ph type="title"/>
          </p:nvPr>
        </p:nvSpPr>
        <p:spPr>
          <a:xfrm>
            <a:off x="490250" y="528900"/>
            <a:ext cx="7359900" cy="408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rPr>
              <a:t>We</a:t>
            </a:r>
            <a:r>
              <a:rPr lang="en" sz="4800">
                <a:solidFill>
                  <a:srgbClr val="FFFFFF"/>
                </a:solidFill>
              </a:rPr>
              <a:t> manage Italy’s</a:t>
            </a:r>
            <a:r>
              <a:rPr lang="en" sz="4800">
                <a:solidFill>
                  <a:srgbClr val="FFFFFF"/>
                </a:solidFill>
              </a:rPr>
              <a:t> cultural heritage and environment to ensure the protection of objects and places of interest and importance on the internal and national level.</a:t>
            </a:r>
            <a:endParaRPr sz="48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42"/>
          <p:cNvPicPr preferRelativeResize="0"/>
          <p:nvPr/>
        </p:nvPicPr>
        <p:blipFill>
          <a:blip r:embed="rId3">
            <a:alphaModFix amt="19000"/>
          </a:blip>
          <a:stretch>
            <a:fillRect/>
          </a:stretch>
        </p:blipFill>
        <p:spPr>
          <a:xfrm>
            <a:off x="-12775" y="-60950"/>
            <a:ext cx="9232974" cy="6486175"/>
          </a:xfrm>
          <a:prstGeom prst="rect">
            <a:avLst/>
          </a:prstGeom>
          <a:noFill/>
          <a:ln>
            <a:noFill/>
          </a:ln>
        </p:spPr>
      </p:pic>
      <p:sp>
        <p:nvSpPr>
          <p:cNvPr id="266" name="Google Shape;266;p4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Government Employees</a:t>
            </a:r>
            <a:endParaRPr>
              <a:solidFill>
                <a:schemeClr val="accent4"/>
              </a:solidFill>
            </a:endParaRPr>
          </a:p>
        </p:txBody>
      </p:sp>
      <p:sp>
        <p:nvSpPr>
          <p:cNvPr id="267" name="Google Shape;267;p4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We must ensure there is constant communication between national and local government levels so no individual feels uninformed or blindsided as we work through the crisis.</a:t>
            </a:r>
            <a:endParaRPr>
              <a:solidFill>
                <a:srgbClr val="000000"/>
              </a:solidFill>
            </a:endParaRPr>
          </a:p>
          <a:p>
            <a:pPr indent="0" lvl="0" marL="0" rtl="0" algn="l">
              <a:spcBef>
                <a:spcPts val="1600"/>
              </a:spcBef>
              <a:spcAft>
                <a:spcPts val="0"/>
              </a:spcAft>
              <a:buClr>
                <a:srgbClr val="000000"/>
              </a:buClr>
              <a:buSzPts val="1100"/>
              <a:buFont typeface="Arial"/>
              <a:buNone/>
            </a:pPr>
            <a:r>
              <a:rPr lang="en">
                <a:solidFill>
                  <a:srgbClr val="000000"/>
                </a:solidFill>
              </a:rPr>
              <a:t>Media channels that we will use to communicate with this audience will be:</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Emails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Updates on social media channels</a:t>
            </a:r>
            <a:endParaRPr>
              <a:solidFill>
                <a:srgbClr val="000000"/>
              </a:solidFill>
            </a:endParaRPr>
          </a:p>
        </p:txBody>
      </p:sp>
      <p:sp>
        <p:nvSpPr>
          <p:cNvPr id="268" name="Google Shape;268;p42"/>
          <p:cNvSpPr txBox="1"/>
          <p:nvPr/>
        </p:nvSpPr>
        <p:spPr>
          <a:xfrm>
            <a:off x="6068850" y="4568725"/>
            <a:ext cx="3000000" cy="49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666666"/>
                </a:solidFill>
                <a:latin typeface="Georgia"/>
                <a:ea typeface="Georgia"/>
                <a:cs typeface="Georgia"/>
                <a:sym typeface="Georgia"/>
              </a:rPr>
              <a:t>A flooded St. Mark’s Square. </a:t>
            </a:r>
            <a:endParaRPr sz="1200">
              <a:solidFill>
                <a:srgbClr val="666666"/>
              </a:solidFill>
              <a:latin typeface="Georgia"/>
              <a:ea typeface="Georgia"/>
              <a:cs typeface="Georgia"/>
              <a:sym typeface="Georgia"/>
            </a:endParaRPr>
          </a:p>
          <a:p>
            <a:pPr indent="0" lvl="0" marL="0" rtl="0" algn="r">
              <a:spcBef>
                <a:spcPts val="0"/>
              </a:spcBef>
              <a:spcAft>
                <a:spcPts val="0"/>
              </a:spcAft>
              <a:buNone/>
            </a:pPr>
            <a:r>
              <a:rPr lang="en" sz="1200">
                <a:solidFill>
                  <a:srgbClr val="888888"/>
                </a:solidFill>
                <a:latin typeface="Georgia"/>
                <a:ea typeface="Georgia"/>
                <a:cs typeface="Georgia"/>
                <a:sym typeface="Georgia"/>
              </a:rPr>
              <a:t>Credit: wmf.org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Statement </a:t>
            </a:r>
            <a:endParaRPr>
              <a:solidFill>
                <a:schemeClr val="accent4"/>
              </a:solidFill>
            </a:endParaRPr>
          </a:p>
        </p:txBody>
      </p:sp>
      <p:sp>
        <p:nvSpPr>
          <p:cNvPr id="274" name="Google Shape;274;p43"/>
          <p:cNvSpPr txBox="1"/>
          <p:nvPr>
            <p:ph idx="1" type="body"/>
          </p:nvPr>
        </p:nvSpPr>
        <p:spPr>
          <a:xfrm>
            <a:off x="311700" y="1468825"/>
            <a:ext cx="8520600" cy="345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“On behalf of the Ministry, I am incredibly proud of all the work our team is doing to restore and preserve the culture of Venice. We will provide updates as we </a:t>
            </a:r>
            <a:r>
              <a:rPr lang="en"/>
              <a:t>receive</a:t>
            </a:r>
            <a:r>
              <a:rPr lang="en"/>
              <a:t> them. In the meantime, continue following restoration </a:t>
            </a:r>
            <a:r>
              <a:rPr lang="en"/>
              <a:t>protocols</a:t>
            </a:r>
            <a:r>
              <a:rPr lang="en"/>
              <a:t> for flooding in the city center. Any questions may be directed toward our internal public relations team.”</a:t>
            </a:r>
            <a:endParaRPr b="1"/>
          </a:p>
          <a:p>
            <a:pPr indent="0" lvl="0" marL="0" rtl="0" algn="l">
              <a:spcBef>
                <a:spcPts val="1600"/>
              </a:spcBef>
              <a:spcAft>
                <a:spcPts val="0"/>
              </a:spcAft>
              <a:buClr>
                <a:srgbClr val="000000"/>
              </a:buClr>
              <a:buSzPts val="1100"/>
              <a:buFont typeface="Arial"/>
              <a:buNone/>
            </a:pPr>
            <a:r>
              <a:rPr b="1" lang="en"/>
              <a:t>Alberto Bonisoli,</a:t>
            </a:r>
            <a:r>
              <a:rPr lang="en"/>
              <a:t> Minister</a:t>
            </a:r>
            <a:endParaRPr/>
          </a:p>
          <a:p>
            <a:pPr indent="0" lvl="0" marL="0" rtl="0" algn="l">
              <a:spcBef>
                <a:spcPts val="1600"/>
              </a:spcBef>
              <a:spcAft>
                <a:spcPts val="1600"/>
              </a:spcAft>
              <a:buClr>
                <a:srgbClr val="000000"/>
              </a:buClr>
              <a:buSzPts val="1100"/>
              <a:buFont typeface="Arial"/>
              <a:buNone/>
            </a:pPr>
            <a:r>
              <a:rPr lang="en"/>
              <a:t>Email statement and shared on internal employee communication site.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44"/>
          <p:cNvPicPr preferRelativeResize="0"/>
          <p:nvPr/>
        </p:nvPicPr>
        <p:blipFill>
          <a:blip r:embed="rId3">
            <a:alphaModFix amt="19000"/>
          </a:blip>
          <a:stretch>
            <a:fillRect/>
          </a:stretch>
        </p:blipFill>
        <p:spPr>
          <a:xfrm>
            <a:off x="-12775" y="-60950"/>
            <a:ext cx="9232974" cy="6486175"/>
          </a:xfrm>
          <a:prstGeom prst="rect">
            <a:avLst/>
          </a:prstGeom>
          <a:noFill/>
          <a:ln>
            <a:noFill/>
          </a:ln>
        </p:spPr>
      </p:pic>
      <p:sp>
        <p:nvSpPr>
          <p:cNvPr id="280" name="Google Shape;280;p4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Tourists</a:t>
            </a:r>
            <a:endParaRPr>
              <a:solidFill>
                <a:schemeClr val="accent4"/>
              </a:solidFill>
            </a:endParaRPr>
          </a:p>
        </p:txBody>
      </p:sp>
      <p:sp>
        <p:nvSpPr>
          <p:cNvPr id="281" name="Google Shape;281;p4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00"/>
                </a:solidFill>
              </a:rPr>
              <a:t>Travel &amp; tourism is more important to Venice’s economy than it is to the economy of Italy as a whole, contributing 11.6% of the city’s GDP. The number of tourists is increasing exponentially, averaging at 20 million tourists annually. </a:t>
            </a:r>
            <a:r>
              <a:rPr lang="en" sz="1600">
                <a:solidFill>
                  <a:srgbClr val="000000"/>
                </a:solidFill>
              </a:rPr>
              <a:t>Tourists that were present in Venice during the floods in October were forced to walk knee-deep through the flooded streets and seek refuge. </a:t>
            </a:r>
            <a:endParaRPr sz="1600">
              <a:solidFill>
                <a:srgbClr val="000000"/>
              </a:solidFill>
            </a:endParaRPr>
          </a:p>
          <a:p>
            <a:pPr indent="0" lvl="0" marL="0" rtl="0" algn="l">
              <a:spcBef>
                <a:spcPts val="1600"/>
              </a:spcBef>
              <a:spcAft>
                <a:spcPts val="0"/>
              </a:spcAft>
              <a:buNone/>
            </a:pPr>
            <a:r>
              <a:rPr lang="en" sz="1600">
                <a:solidFill>
                  <a:srgbClr val="000000"/>
                </a:solidFill>
              </a:rPr>
              <a:t>Media channels that we will use to communicate with this audience will be:</a:t>
            </a:r>
            <a:endParaRPr sz="1600">
              <a:solidFill>
                <a:srgbClr val="000000"/>
              </a:solidFill>
            </a:endParaRPr>
          </a:p>
          <a:p>
            <a:pPr indent="-330200" lvl="0" marL="457200" rtl="0" algn="l">
              <a:spcBef>
                <a:spcPts val="1600"/>
              </a:spcBef>
              <a:spcAft>
                <a:spcPts val="0"/>
              </a:spcAft>
              <a:buClr>
                <a:srgbClr val="000000"/>
              </a:buClr>
              <a:buSzPts val="1600"/>
              <a:buChar char="●"/>
            </a:pPr>
            <a:r>
              <a:rPr lang="en" sz="1600">
                <a:solidFill>
                  <a:srgbClr val="000000"/>
                </a:solidFill>
              </a:rPr>
              <a:t>Updates on social media channels</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Updates on the dark site</a:t>
            </a:r>
            <a:endParaRPr sz="1600">
              <a:solidFill>
                <a:srgbClr val="000000"/>
              </a:solidFill>
            </a:endParaRPr>
          </a:p>
          <a:p>
            <a:pPr indent="0" lvl="0" marL="0" rtl="0" algn="l">
              <a:spcBef>
                <a:spcPts val="1600"/>
              </a:spcBef>
              <a:spcAft>
                <a:spcPts val="1600"/>
              </a:spcAft>
              <a:buNone/>
            </a:pPr>
            <a:r>
              <a:t/>
            </a:r>
            <a:endParaRPr sz="1600">
              <a:solidFill>
                <a:srgbClr val="000000"/>
              </a:solidFill>
            </a:endParaRPr>
          </a:p>
        </p:txBody>
      </p:sp>
      <p:sp>
        <p:nvSpPr>
          <p:cNvPr id="282" name="Google Shape;282;p44"/>
          <p:cNvSpPr txBox="1"/>
          <p:nvPr/>
        </p:nvSpPr>
        <p:spPr>
          <a:xfrm>
            <a:off x="6048525" y="4568725"/>
            <a:ext cx="3000000" cy="435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rgbClr val="666666"/>
                </a:solidFill>
                <a:latin typeface="Georgia"/>
                <a:ea typeface="Georgia"/>
                <a:cs typeface="Georgia"/>
                <a:sym typeface="Georgia"/>
              </a:rPr>
              <a:t>A flooded St. Mark’s Square. </a:t>
            </a:r>
            <a:endParaRPr sz="1200">
              <a:solidFill>
                <a:srgbClr val="666666"/>
              </a:solidFill>
              <a:latin typeface="Georgia"/>
              <a:ea typeface="Georgia"/>
              <a:cs typeface="Georgia"/>
              <a:sym typeface="Georgia"/>
            </a:endParaRPr>
          </a:p>
          <a:p>
            <a:pPr indent="0" lvl="0" marL="0" rtl="0" algn="r">
              <a:spcBef>
                <a:spcPts val="0"/>
              </a:spcBef>
              <a:spcAft>
                <a:spcPts val="0"/>
              </a:spcAft>
              <a:buNone/>
            </a:pPr>
            <a:r>
              <a:rPr lang="en" sz="1200">
                <a:solidFill>
                  <a:srgbClr val="888888"/>
                </a:solidFill>
                <a:latin typeface="Georgia"/>
                <a:ea typeface="Georgia"/>
                <a:cs typeface="Georgia"/>
                <a:sym typeface="Georgia"/>
              </a:rPr>
              <a:t>Credit: wmf.org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Statement</a:t>
            </a:r>
            <a:endParaRPr>
              <a:solidFill>
                <a:schemeClr val="accent4"/>
              </a:solidFill>
            </a:endParaRPr>
          </a:p>
        </p:txBody>
      </p:sp>
      <p:sp>
        <p:nvSpPr>
          <p:cNvPr id="288" name="Google Shape;288;p45"/>
          <p:cNvSpPr txBox="1"/>
          <p:nvPr>
            <p:ph idx="1" type="body"/>
          </p:nvPr>
        </p:nvSpPr>
        <p:spPr>
          <a:xfrm>
            <a:off x="311700" y="1468825"/>
            <a:ext cx="8520600" cy="3463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600"/>
              <a:t>“We strive to immerse visitors into our culture, and welcome them into our communities. We’re working to make sure present and future travels to Venice will not be affected by the current environmental conditions. As always, our highest priority is creating a positive and </a:t>
            </a:r>
            <a:r>
              <a:rPr lang="en" sz="1600"/>
              <a:t>unforgettable</a:t>
            </a:r>
            <a:r>
              <a:rPr lang="en" sz="1600"/>
              <a:t> experience for you. If there are any concerns or inquiries regarding your visit to our city, please visit our website at </a:t>
            </a:r>
            <a:r>
              <a:rPr lang="en" sz="1600" u="sng">
                <a:solidFill>
                  <a:schemeClr val="hlink"/>
                </a:solidFill>
                <a:hlinkClick r:id="rId3"/>
              </a:rPr>
              <a:t>http://www.beniculturali.it/acquaalta/</a:t>
            </a:r>
            <a:r>
              <a:rPr lang="en" sz="1600"/>
              <a:t> or call us at +39 894355 for assistance.”</a:t>
            </a:r>
            <a:endParaRPr sz="1600"/>
          </a:p>
          <a:p>
            <a:pPr indent="0" lvl="0" marL="0" rtl="0" algn="l">
              <a:lnSpc>
                <a:spcPct val="115000"/>
              </a:lnSpc>
              <a:spcBef>
                <a:spcPts val="1300"/>
              </a:spcBef>
              <a:spcAft>
                <a:spcPts val="0"/>
              </a:spcAft>
              <a:buClr>
                <a:srgbClr val="000000"/>
              </a:buClr>
              <a:buSzPts val="1100"/>
              <a:buFont typeface="Arial"/>
              <a:buNone/>
            </a:pPr>
            <a:r>
              <a:rPr b="1" lang="en" sz="1600"/>
              <a:t>Francesco Palumbo,</a:t>
            </a:r>
            <a:r>
              <a:rPr lang="en" sz="1600"/>
              <a:t> Director of General Tourism Management</a:t>
            </a:r>
            <a:endParaRPr sz="1600"/>
          </a:p>
          <a:p>
            <a:pPr indent="0" lvl="0" marL="0" rtl="0" algn="l">
              <a:lnSpc>
                <a:spcPct val="115000"/>
              </a:lnSpc>
              <a:spcBef>
                <a:spcPts val="1300"/>
              </a:spcBef>
              <a:spcAft>
                <a:spcPts val="1300"/>
              </a:spcAft>
              <a:buClr>
                <a:srgbClr val="000000"/>
              </a:buClr>
              <a:buSzPts val="1100"/>
              <a:buFont typeface="Arial"/>
              <a:buNone/>
            </a:pPr>
            <a:r>
              <a:rPr lang="en" sz="1600"/>
              <a:t>Posts on all social media profiles with links back to dark site. </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46"/>
          <p:cNvPicPr preferRelativeResize="0"/>
          <p:nvPr/>
        </p:nvPicPr>
        <p:blipFill>
          <a:blip r:embed="rId3">
            <a:alphaModFix amt="30000"/>
          </a:blip>
          <a:stretch>
            <a:fillRect/>
          </a:stretch>
        </p:blipFill>
        <p:spPr>
          <a:xfrm>
            <a:off x="0" y="0"/>
            <a:ext cx="9144000" cy="5143496"/>
          </a:xfrm>
          <a:prstGeom prst="rect">
            <a:avLst/>
          </a:prstGeom>
          <a:noFill/>
          <a:ln>
            <a:noFill/>
          </a:ln>
        </p:spPr>
      </p:pic>
      <p:sp>
        <p:nvSpPr>
          <p:cNvPr id="294" name="Google Shape;294;p46"/>
          <p:cNvSpPr txBox="1"/>
          <p:nvPr>
            <p:ph type="title"/>
          </p:nvPr>
        </p:nvSpPr>
        <p:spPr>
          <a:xfrm>
            <a:off x="490250" y="528900"/>
            <a:ext cx="5678100" cy="408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Post-Crisis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Evaluating Response</a:t>
            </a:r>
            <a:endParaRPr>
              <a:solidFill>
                <a:schemeClr val="accent4"/>
              </a:solidFill>
            </a:endParaRPr>
          </a:p>
        </p:txBody>
      </p:sp>
      <p:sp>
        <p:nvSpPr>
          <p:cNvPr id="300" name="Google Shape;300;p47"/>
          <p:cNvSpPr txBox="1"/>
          <p:nvPr>
            <p:ph idx="1" type="body"/>
          </p:nvPr>
        </p:nvSpPr>
        <p:spPr>
          <a:xfrm>
            <a:off x="311700" y="1341700"/>
            <a:ext cx="4508100" cy="315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To evaluate how local businesses feel that the government has provided resources during the Acqua Alta events of 2018, and how we as a government entity can improve in future seasons, we will begin sending </a:t>
            </a:r>
            <a:r>
              <a:rPr lang="en" u="sng">
                <a:solidFill>
                  <a:schemeClr val="hlink"/>
                </a:solidFill>
                <a:hlinkClick r:id="rId3"/>
              </a:rPr>
              <a:t>this</a:t>
            </a:r>
            <a:r>
              <a:rPr lang="en"/>
              <a:t> survey to all businesses impacted by the weather. </a:t>
            </a:r>
            <a:endParaRPr/>
          </a:p>
        </p:txBody>
      </p:sp>
      <p:pic>
        <p:nvPicPr>
          <p:cNvPr id="301" name="Google Shape;301;p47"/>
          <p:cNvPicPr preferRelativeResize="0"/>
          <p:nvPr/>
        </p:nvPicPr>
        <p:blipFill>
          <a:blip r:embed="rId4">
            <a:alphaModFix/>
          </a:blip>
          <a:stretch>
            <a:fillRect/>
          </a:stretch>
        </p:blipFill>
        <p:spPr>
          <a:xfrm>
            <a:off x="5066678" y="782449"/>
            <a:ext cx="3444449" cy="38039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Implementing Corrective Action </a:t>
            </a:r>
            <a:endParaRPr>
              <a:solidFill>
                <a:schemeClr val="accent4"/>
              </a:solidFill>
            </a:endParaRPr>
          </a:p>
        </p:txBody>
      </p:sp>
      <p:sp>
        <p:nvSpPr>
          <p:cNvPr id="307" name="Google Shape;307;p4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To prevent future damage</a:t>
            </a:r>
            <a:r>
              <a:rPr lang="en">
                <a:solidFill>
                  <a:srgbClr val="2C2C2C"/>
                </a:solidFill>
              </a:rPr>
              <a:t>, we will bring </a:t>
            </a:r>
            <a:r>
              <a:rPr lang="en">
                <a:solidFill>
                  <a:srgbClr val="2C2C2C"/>
                </a:solidFill>
              </a:rPr>
              <a:t>in </a:t>
            </a:r>
            <a:r>
              <a:rPr b="1" lang="en">
                <a:solidFill>
                  <a:srgbClr val="2C2C2C"/>
                </a:solidFill>
              </a:rPr>
              <a:t>experts</a:t>
            </a:r>
            <a:r>
              <a:rPr lang="en">
                <a:solidFill>
                  <a:srgbClr val="2C2C2C"/>
                </a:solidFill>
              </a:rPr>
              <a:t> to improve our </a:t>
            </a:r>
            <a:r>
              <a:rPr b="1" lang="en">
                <a:solidFill>
                  <a:srgbClr val="2C2C2C"/>
                </a:solidFill>
              </a:rPr>
              <a:t>infrastructure </a:t>
            </a:r>
            <a:r>
              <a:rPr lang="en">
                <a:solidFill>
                  <a:srgbClr val="2C2C2C"/>
                </a:solidFill>
              </a:rPr>
              <a:t>and </a:t>
            </a:r>
            <a:r>
              <a:rPr b="1" lang="en">
                <a:solidFill>
                  <a:srgbClr val="2C2C2C"/>
                </a:solidFill>
              </a:rPr>
              <a:t>restoration experts </a:t>
            </a:r>
            <a:r>
              <a:rPr lang="en">
                <a:solidFill>
                  <a:srgbClr val="2C2C2C"/>
                </a:solidFill>
              </a:rPr>
              <a:t>to prevent further damage </a:t>
            </a:r>
            <a:r>
              <a:rPr lang="en">
                <a:solidFill>
                  <a:srgbClr val="2C2C2C"/>
                </a:solidFill>
              </a:rPr>
              <a:t>to sites with cultural significance</a:t>
            </a:r>
            <a:endParaRPr>
              <a:solidFill>
                <a:srgbClr val="2C2C2C"/>
              </a:solidFill>
            </a:endParaRPr>
          </a:p>
          <a:p>
            <a:pPr indent="-342900" lvl="0" marL="457200" rtl="0" algn="l">
              <a:spcBef>
                <a:spcPts val="0"/>
              </a:spcBef>
              <a:spcAft>
                <a:spcPts val="0"/>
              </a:spcAft>
              <a:buClr>
                <a:srgbClr val="2C2C2C"/>
              </a:buClr>
              <a:buSzPts val="1800"/>
              <a:buChar char="●"/>
            </a:pPr>
            <a:r>
              <a:rPr lang="en">
                <a:solidFill>
                  <a:srgbClr val="2C2C2C"/>
                </a:solidFill>
              </a:rPr>
              <a:t>Advocate for investment in </a:t>
            </a:r>
            <a:r>
              <a:rPr b="1" lang="en">
                <a:solidFill>
                  <a:srgbClr val="2C2C2C"/>
                </a:solidFill>
              </a:rPr>
              <a:t>ecological efforts</a:t>
            </a:r>
            <a:r>
              <a:rPr lang="en">
                <a:solidFill>
                  <a:srgbClr val="2C2C2C"/>
                </a:solidFill>
              </a:rPr>
              <a:t> to promote coral growth and decrease silt removal and increase in water levels</a:t>
            </a:r>
            <a:endParaRPr>
              <a:solidFill>
                <a:srgbClr val="2C2C2C"/>
              </a:solidFill>
            </a:endParaRPr>
          </a:p>
          <a:p>
            <a:pPr indent="-342900" lvl="0" marL="457200" rtl="0" algn="l">
              <a:spcBef>
                <a:spcPts val="0"/>
              </a:spcBef>
              <a:spcAft>
                <a:spcPts val="0"/>
              </a:spcAft>
              <a:buClr>
                <a:srgbClr val="2C2C2C"/>
              </a:buClr>
              <a:buSzPts val="1800"/>
              <a:buChar char="●"/>
            </a:pPr>
            <a:r>
              <a:rPr lang="en">
                <a:solidFill>
                  <a:srgbClr val="2C2C2C"/>
                </a:solidFill>
              </a:rPr>
              <a:t>Provide residents with a </a:t>
            </a:r>
            <a:r>
              <a:rPr b="1" lang="en">
                <a:solidFill>
                  <a:srgbClr val="2C2C2C"/>
                </a:solidFill>
              </a:rPr>
              <a:t>directory of contractors</a:t>
            </a:r>
            <a:r>
              <a:rPr lang="en">
                <a:solidFill>
                  <a:srgbClr val="2C2C2C"/>
                </a:solidFill>
              </a:rPr>
              <a:t> to protect their property</a:t>
            </a:r>
            <a:endParaRPr>
              <a:solidFill>
                <a:srgbClr val="2C2C2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Regaining Trust </a:t>
            </a:r>
            <a:endParaRPr>
              <a:solidFill>
                <a:schemeClr val="accent4"/>
              </a:solidFill>
            </a:endParaRPr>
          </a:p>
        </p:txBody>
      </p:sp>
      <p:sp>
        <p:nvSpPr>
          <p:cNvPr id="313" name="Google Shape;313;p49"/>
          <p:cNvSpPr txBox="1"/>
          <p:nvPr>
            <p:ph idx="1" type="body"/>
          </p:nvPr>
        </p:nvSpPr>
        <p:spPr>
          <a:xfrm>
            <a:off x="311700" y="1527850"/>
            <a:ext cx="42603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Work to </a:t>
            </a:r>
            <a:r>
              <a:rPr b="1" lang="en"/>
              <a:t>maintain</a:t>
            </a:r>
            <a:r>
              <a:rPr lang="en"/>
              <a:t> the same amount of tourism entering Venice</a:t>
            </a:r>
            <a:endParaRPr/>
          </a:p>
          <a:p>
            <a:pPr indent="-342900" lvl="0" marL="457200" rtl="0" algn="l">
              <a:spcBef>
                <a:spcPts val="0"/>
              </a:spcBef>
              <a:spcAft>
                <a:spcPts val="0"/>
              </a:spcAft>
              <a:buSzPts val="1800"/>
              <a:buChar char="●"/>
            </a:pPr>
            <a:r>
              <a:rPr b="1" lang="en"/>
              <a:t>Protect</a:t>
            </a:r>
            <a:r>
              <a:rPr lang="en"/>
              <a:t> the sites that bring tourists to the city year after year</a:t>
            </a:r>
            <a:endParaRPr/>
          </a:p>
          <a:p>
            <a:pPr indent="0" lvl="0" marL="0" rtl="0" algn="l">
              <a:spcBef>
                <a:spcPts val="1600"/>
              </a:spcBef>
              <a:spcAft>
                <a:spcPts val="1600"/>
              </a:spcAft>
              <a:buNone/>
            </a:pPr>
            <a:r>
              <a:t/>
            </a:r>
            <a:endParaRPr/>
          </a:p>
        </p:txBody>
      </p:sp>
      <p:pic>
        <p:nvPicPr>
          <p:cNvPr id="314" name="Google Shape;314;p49"/>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50"/>
          <p:cNvPicPr preferRelativeResize="0"/>
          <p:nvPr/>
        </p:nvPicPr>
        <p:blipFill>
          <a:blip r:embed="rId3">
            <a:alphaModFix amt="30000"/>
          </a:blip>
          <a:stretch>
            <a:fillRect/>
          </a:stretch>
        </p:blipFill>
        <p:spPr>
          <a:xfrm>
            <a:off x="0" y="0"/>
            <a:ext cx="9144000" cy="5143500"/>
          </a:xfrm>
          <a:prstGeom prst="rect">
            <a:avLst/>
          </a:prstGeom>
          <a:noFill/>
          <a:ln>
            <a:noFill/>
          </a:ln>
        </p:spPr>
      </p:pic>
      <p:sp>
        <p:nvSpPr>
          <p:cNvPr id="320" name="Google Shape;320;p50"/>
          <p:cNvSpPr txBox="1"/>
          <p:nvPr>
            <p:ph type="title"/>
          </p:nvPr>
        </p:nvSpPr>
        <p:spPr>
          <a:xfrm>
            <a:off x="490250" y="528900"/>
            <a:ext cx="5678100" cy="4085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24" name="Shape 324"/>
        <p:cNvGrpSpPr/>
        <p:nvPr/>
      </p:nvGrpSpPr>
      <p:grpSpPr>
        <a:xfrm>
          <a:off x="0" y="0"/>
          <a:ext cx="0" cy="0"/>
          <a:chOff x="0" y="0"/>
          <a:chExt cx="0" cy="0"/>
        </a:xfrm>
      </p:grpSpPr>
      <p:pic>
        <p:nvPicPr>
          <p:cNvPr id="325" name="Google Shape;325;p51"/>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pic>
        <p:nvPicPr>
          <p:cNvPr descr="Image result for dammit jackie i can't control the weather gif" id="326" name="Google Shape;326;p51"/>
          <p:cNvPicPr preferRelativeResize="0"/>
          <p:nvPr/>
        </p:nvPicPr>
        <p:blipFill>
          <a:blip r:embed="rId4">
            <a:alphaModFix/>
          </a:blip>
          <a:stretch>
            <a:fillRect/>
          </a:stretch>
        </p:blipFill>
        <p:spPr>
          <a:xfrm>
            <a:off x="607650" y="1057478"/>
            <a:ext cx="3964350" cy="2991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pic>
        <p:nvPicPr>
          <p:cNvPr id="80" name="Google Shape;80;p16"/>
          <p:cNvPicPr preferRelativeResize="0"/>
          <p:nvPr/>
        </p:nvPicPr>
        <p:blipFill rotWithShape="1">
          <a:blip r:embed="rId3">
            <a:alphaModFix amt="90000"/>
          </a:blip>
          <a:srcRect b="0" l="0" r="50977" t="0"/>
          <a:stretch/>
        </p:blipFill>
        <p:spPr>
          <a:xfrm>
            <a:off x="5589499" y="1591875"/>
            <a:ext cx="3242801" cy="2603961"/>
          </a:xfrm>
          <a:prstGeom prst="rect">
            <a:avLst/>
          </a:prstGeom>
          <a:noFill/>
          <a:ln>
            <a:noFill/>
          </a:ln>
        </p:spPr>
      </p:pic>
      <p:sp>
        <p:nvSpPr>
          <p:cNvPr id="81" name="Google Shape;81;p1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Organization Background</a:t>
            </a:r>
            <a:endParaRPr>
              <a:solidFill>
                <a:schemeClr val="accent4"/>
              </a:solidFill>
            </a:endParaRPr>
          </a:p>
        </p:txBody>
      </p:sp>
      <p:sp>
        <p:nvSpPr>
          <p:cNvPr id="82" name="Google Shape;82;p16"/>
          <p:cNvSpPr txBox="1"/>
          <p:nvPr>
            <p:ph idx="1" type="body"/>
          </p:nvPr>
        </p:nvSpPr>
        <p:spPr>
          <a:xfrm>
            <a:off x="311700" y="1433750"/>
            <a:ext cx="51762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Founded in late 1974 to consolidate similar activities</a:t>
            </a:r>
            <a:endParaRPr/>
          </a:p>
          <a:p>
            <a:pPr indent="-342900" lvl="0" marL="457200" rtl="0" algn="l">
              <a:spcBef>
                <a:spcPts val="0"/>
              </a:spcBef>
              <a:spcAft>
                <a:spcPts val="0"/>
              </a:spcAft>
              <a:buSzPts val="1800"/>
              <a:buChar char="●"/>
            </a:pPr>
            <a:r>
              <a:rPr lang="en"/>
              <a:t>The organization was created to preserve historic monuments and Italian culture.</a:t>
            </a:r>
            <a:endParaRPr/>
          </a:p>
          <a:p>
            <a:pPr indent="-342900" lvl="0" marL="457200" rtl="0" algn="l">
              <a:spcBef>
                <a:spcPts val="0"/>
              </a:spcBef>
              <a:spcAft>
                <a:spcPts val="0"/>
              </a:spcAft>
              <a:buSzPts val="1800"/>
              <a:buChar char="●"/>
            </a:pPr>
            <a:r>
              <a:rPr lang="en"/>
              <a:t>Today its responsibilities include promoting tourism in Italy as a major part of their GDP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5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Sources</a:t>
            </a:r>
            <a:endParaRPr/>
          </a:p>
        </p:txBody>
      </p:sp>
      <p:sp>
        <p:nvSpPr>
          <p:cNvPr id="332" name="Google Shape;332;p5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3"/>
              </a:rPr>
              <a:t>https://www.independent.co.uk/news/world/europe/italy-floods-storm-landslide-deaths-river-sicily-forests-trees-destroyed-trentino-veneto-venice-a8616951.html</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4"/>
              </a:rPr>
              <a:t>https://oceanservice.noaa.gov/facts/sealevelclimate.html</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5"/>
              </a:rPr>
              <a:t>https://www.wttc.org/-/media/files/reports/economic-impact-research/cities-2017/venice2017.pdf</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6"/>
              </a:rPr>
              <a:t>https://www.unsplash.com/</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7"/>
              </a:rPr>
              <a:t>https://www.bu.edu/bostonia/fall14/lessons-from-venice/</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8"/>
              </a:rPr>
              <a:t>https://www.pbs.org/newshour/show/climate-change-challenges-sinking-city-venice</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9"/>
              </a:rPr>
              <a:t>https://www.beniculturali.it/mibac/export/MiBAC/index.html#&amp;panel1-1</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0"/>
              </a:rPr>
              <a:t>https://www.theatlantic.com/photo/2018/10/venice-under-water/574396/</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1"/>
              </a:rPr>
              <a:t>https://www.nytimes.com/2018/10/30/world/europe/venice-floods-italy.html</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2"/>
              </a:rPr>
              <a:t>https://www.lastampa.it/2017/10/12/esteri/venice-and-mose-story-of-a-failure-2XRaxsCgFhcmKEXidalyxJ/pagina.html</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3"/>
              </a:rPr>
              <a:t>https://www.dw.com/en/venice-installs-turnstiles-to-limit-massive-tourist-flow/a-43578659</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4"/>
              </a:rPr>
              <a:t>https://www.comune.venezia.it/it/archivio/74151</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5"/>
              </a:rPr>
              <a:t>https://www.usnews.com/news/business/articles/2017-11-08/big-cruise-ships-visiting-venice-to-be-re-routed</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6"/>
              </a:rPr>
              <a:t>https://www.usnews.com/news/business/articles/2017-11-08/big-cruise-ships-visiting-venice-to-be-re-routed</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7"/>
              </a:rPr>
              <a:t>https://www.mosevenezia.eu/wikimose/</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1155CC"/>
                </a:solidFill>
                <a:latin typeface="Arial"/>
                <a:ea typeface="Arial"/>
                <a:cs typeface="Arial"/>
                <a:sym typeface="Arial"/>
                <a:hlinkClick r:id="rId18"/>
              </a:rPr>
              <a:t>http://www.beniculturali.it/mibac/export/MiBAC/index.html#&amp;panel1-4</a:t>
            </a:r>
            <a:r>
              <a:rPr lang="en" sz="1100">
                <a:solidFill>
                  <a:srgbClr val="000000"/>
                </a:solidFill>
                <a:latin typeface="Arial"/>
                <a:ea typeface="Arial"/>
                <a:cs typeface="Arial"/>
                <a:sym typeface="Arial"/>
              </a:rPr>
              <a:t>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3">
            <a:alphaModFix amt="16000"/>
          </a:blip>
          <a:srcRect b="0" l="0" r="0" t="0"/>
          <a:stretch/>
        </p:blipFill>
        <p:spPr>
          <a:xfrm>
            <a:off x="1" y="-300212"/>
            <a:ext cx="9144000" cy="6105536"/>
          </a:xfrm>
          <a:prstGeom prst="rect">
            <a:avLst/>
          </a:prstGeom>
          <a:noFill/>
          <a:ln>
            <a:noFill/>
          </a:ln>
        </p:spPr>
      </p:pic>
      <p:sp>
        <p:nvSpPr>
          <p:cNvPr id="88" name="Google Shape;88;p1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Why do people go to Venice? </a:t>
            </a:r>
            <a:endParaRPr>
              <a:solidFill>
                <a:schemeClr val="accent4"/>
              </a:solidFill>
            </a:endParaRPr>
          </a:p>
        </p:txBody>
      </p:sp>
      <p:sp>
        <p:nvSpPr>
          <p:cNvPr id="89" name="Google Shape;89;p17"/>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A historic and romantic city featuring:</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Famous gondola rides on the Grand Canal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Piazza San Marco (St. Mark’s Square)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Basilica di San Marco (St. Mark’s Basilica)</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Palazzo</a:t>
            </a:r>
            <a:r>
              <a:rPr lang="en">
                <a:solidFill>
                  <a:srgbClr val="000000"/>
                </a:solidFill>
              </a:rPr>
              <a:t> Ducale (Doge’s Palace) </a:t>
            </a:r>
            <a:endParaRPr>
              <a:solidFill>
                <a:srgbClr val="000000"/>
              </a:solidFill>
            </a:endParaRPr>
          </a:p>
          <a:p>
            <a:pPr indent="0" lvl="0" marL="0" rtl="0" algn="l">
              <a:spcBef>
                <a:spcPts val="1600"/>
              </a:spcBef>
              <a:spcAft>
                <a:spcPts val="0"/>
              </a:spcAft>
              <a:buNone/>
            </a:pPr>
            <a:r>
              <a:rPr lang="en">
                <a:solidFill>
                  <a:srgbClr val="000000"/>
                </a:solidFill>
              </a:rPr>
              <a:t>Best time to go?</a:t>
            </a:r>
            <a:endParaRPr>
              <a:solidFill>
                <a:srgbClr val="000000"/>
              </a:solidFill>
            </a:endParaRPr>
          </a:p>
          <a:p>
            <a:pPr indent="-342900" lvl="0" marL="457200" rtl="0" algn="l">
              <a:spcBef>
                <a:spcPts val="1600"/>
              </a:spcBef>
              <a:spcAft>
                <a:spcPts val="0"/>
              </a:spcAft>
              <a:buClr>
                <a:srgbClr val="000000"/>
              </a:buClr>
              <a:buSzPts val="1800"/>
              <a:buChar char="●"/>
            </a:pPr>
            <a:r>
              <a:rPr lang="en">
                <a:solidFill>
                  <a:srgbClr val="000000"/>
                </a:solidFill>
              </a:rPr>
              <a:t>Late spring through summer</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Historic Precedence </a:t>
            </a:r>
            <a:endParaRPr>
              <a:solidFill>
                <a:schemeClr val="accent4"/>
              </a:solidFill>
            </a:endParaRPr>
          </a:p>
        </p:txBody>
      </p:sp>
      <p:sp>
        <p:nvSpPr>
          <p:cNvPr id="95" name="Google Shape;95;p18"/>
          <p:cNvSpPr txBox="1"/>
          <p:nvPr>
            <p:ph idx="1" type="body"/>
          </p:nvPr>
        </p:nvSpPr>
        <p:spPr>
          <a:xfrm>
            <a:off x="311700" y="1312525"/>
            <a:ext cx="4260300" cy="3417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Venice is pulled down by four inches each century</a:t>
            </a:r>
            <a:endParaRPr/>
          </a:p>
          <a:p>
            <a:pPr indent="-342900" lvl="0" marL="457200" rtl="0" algn="l">
              <a:spcBef>
                <a:spcPts val="0"/>
              </a:spcBef>
              <a:spcAft>
                <a:spcPts val="0"/>
              </a:spcAft>
              <a:buSzPts val="1800"/>
              <a:buChar char="●"/>
            </a:pPr>
            <a:r>
              <a:rPr lang="en"/>
              <a:t>Natural and unnatural processes have caused the sea level to rise</a:t>
            </a:r>
            <a:endParaRPr/>
          </a:p>
          <a:p>
            <a:pPr indent="-342900" lvl="0" marL="457200" rtl="0" algn="l">
              <a:spcBef>
                <a:spcPts val="0"/>
              </a:spcBef>
              <a:spcAft>
                <a:spcPts val="0"/>
              </a:spcAft>
              <a:buSzPts val="1800"/>
              <a:buChar char="●"/>
            </a:pPr>
            <a:r>
              <a:rPr lang="en"/>
              <a:t>Ancient Venetians raised the ground level as much as six feet beginning in the fifth century</a:t>
            </a:r>
            <a:endParaRPr/>
          </a:p>
          <a:p>
            <a:pPr indent="-342900" lvl="0" marL="457200" rtl="0" algn="l">
              <a:spcBef>
                <a:spcPts val="0"/>
              </a:spcBef>
              <a:spcAft>
                <a:spcPts val="0"/>
              </a:spcAft>
              <a:buSzPts val="1800"/>
              <a:buChar char="●"/>
            </a:pPr>
            <a:r>
              <a:rPr lang="en"/>
              <a:t>MOSE</a:t>
            </a:r>
            <a:endParaRPr/>
          </a:p>
        </p:txBody>
      </p:sp>
      <p:pic>
        <p:nvPicPr>
          <p:cNvPr id="96" name="Google Shape;96;p18"/>
          <p:cNvPicPr preferRelativeResize="0"/>
          <p:nvPr/>
        </p:nvPicPr>
        <p:blipFill>
          <a:blip r:embed="rId3">
            <a:alphaModFix/>
          </a:blip>
          <a:stretch>
            <a:fillRect/>
          </a:stretch>
        </p:blipFill>
        <p:spPr>
          <a:xfrm>
            <a:off x="4738550" y="699275"/>
            <a:ext cx="4260300" cy="2840200"/>
          </a:xfrm>
          <a:prstGeom prst="rect">
            <a:avLst/>
          </a:prstGeom>
          <a:noFill/>
          <a:ln>
            <a:noFill/>
          </a:ln>
        </p:spPr>
      </p:pic>
      <p:sp>
        <p:nvSpPr>
          <p:cNvPr id="97" name="Google Shape;97;p18"/>
          <p:cNvSpPr txBox="1"/>
          <p:nvPr/>
        </p:nvSpPr>
        <p:spPr>
          <a:xfrm>
            <a:off x="4763550" y="3514350"/>
            <a:ext cx="4235400" cy="7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sz="1100">
                <a:solidFill>
                  <a:schemeClr val="dk2"/>
                </a:solidFill>
                <a:latin typeface="Source Code Pro"/>
                <a:ea typeface="Source Code Pro"/>
                <a:cs typeface="Source Code Pro"/>
                <a:sym typeface="Source Code Pro"/>
              </a:rPr>
              <a:t>The St. Mark’s Square flooded 20 times a year in the 1960s, today it floods 60 times a year. Credit: MOSE Venice</a:t>
            </a:r>
            <a:endParaRPr sz="1100">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Audiences &amp; Stakeholders </a:t>
            </a:r>
            <a:endParaRPr>
              <a:solidFill>
                <a:schemeClr val="accent4"/>
              </a:solidFill>
            </a:endParaRPr>
          </a:p>
        </p:txBody>
      </p:sp>
      <p:sp>
        <p:nvSpPr>
          <p:cNvPr id="103" name="Google Shape;103;p1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Venetians</a:t>
            </a:r>
            <a:endParaRPr/>
          </a:p>
          <a:p>
            <a:pPr indent="-342900" lvl="0" marL="457200" rtl="0" algn="l">
              <a:spcBef>
                <a:spcPts val="0"/>
              </a:spcBef>
              <a:spcAft>
                <a:spcPts val="0"/>
              </a:spcAft>
              <a:buSzPts val="1800"/>
              <a:buChar char="●"/>
            </a:pPr>
            <a:r>
              <a:rPr lang="en"/>
              <a:t>Italians</a:t>
            </a:r>
            <a:endParaRPr/>
          </a:p>
          <a:p>
            <a:pPr indent="-342900" lvl="0" marL="457200" rtl="0" algn="l">
              <a:spcBef>
                <a:spcPts val="0"/>
              </a:spcBef>
              <a:spcAft>
                <a:spcPts val="0"/>
              </a:spcAft>
              <a:buSzPts val="1800"/>
              <a:buChar char="●"/>
            </a:pPr>
            <a:r>
              <a:rPr lang="en"/>
              <a:t>Government employees</a:t>
            </a:r>
            <a:endParaRPr/>
          </a:p>
          <a:p>
            <a:pPr indent="-342900" lvl="0" marL="457200" rtl="0" algn="l">
              <a:spcBef>
                <a:spcPts val="0"/>
              </a:spcBef>
              <a:spcAft>
                <a:spcPts val="0"/>
              </a:spcAft>
              <a:buSzPts val="1800"/>
              <a:buChar char="●"/>
            </a:pPr>
            <a:r>
              <a:rPr lang="en"/>
              <a:t>Local business owners</a:t>
            </a:r>
            <a:endParaRPr/>
          </a:p>
          <a:p>
            <a:pPr indent="-342900" lvl="0" marL="457200" rtl="0" algn="l">
              <a:spcBef>
                <a:spcPts val="0"/>
              </a:spcBef>
              <a:spcAft>
                <a:spcPts val="0"/>
              </a:spcAft>
              <a:buSzPts val="1800"/>
              <a:buChar char="●"/>
            </a:pPr>
            <a:r>
              <a:rPr lang="en"/>
              <a:t>Future tourists </a:t>
            </a:r>
            <a:endParaRPr/>
          </a:p>
          <a:p>
            <a:pPr indent="0" lvl="0" marL="457200" rtl="0" algn="l">
              <a:spcBef>
                <a:spcPts val="1600"/>
              </a:spcBef>
              <a:spcAft>
                <a:spcPts val="1600"/>
              </a:spcAft>
              <a:buNone/>
            </a:pPr>
            <a:r>
              <a:t/>
            </a:r>
            <a:endParaRPr/>
          </a:p>
        </p:txBody>
      </p:sp>
      <p:pic>
        <p:nvPicPr>
          <p:cNvPr id="104" name="Google Shape;104;p19"/>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a:t>
            </a:r>
            <a:r>
              <a:rPr lang="en">
                <a:solidFill>
                  <a:schemeClr val="accent4"/>
                </a:solidFill>
              </a:rPr>
              <a:t>Crisis Preparation </a:t>
            </a:r>
            <a:endParaRPr>
              <a:solidFill>
                <a:schemeClr val="accent4"/>
              </a:solidFill>
            </a:endParaRPr>
          </a:p>
        </p:txBody>
      </p:sp>
      <p:sp>
        <p:nvSpPr>
          <p:cNvPr id="110" name="Google Shape;110;p20"/>
          <p:cNvSpPr txBox="1"/>
          <p:nvPr>
            <p:ph idx="1" type="body"/>
          </p:nvPr>
        </p:nvSpPr>
        <p:spPr>
          <a:xfrm>
            <a:off x="311700" y="1468825"/>
            <a:ext cx="4728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Ongoing work to protect historical sites</a:t>
            </a:r>
            <a:endParaRPr/>
          </a:p>
          <a:p>
            <a:pPr indent="-342900" lvl="0" marL="457200" rtl="0" algn="l">
              <a:spcBef>
                <a:spcPts val="0"/>
              </a:spcBef>
              <a:spcAft>
                <a:spcPts val="0"/>
              </a:spcAft>
              <a:buSzPts val="1800"/>
              <a:buChar char="●"/>
            </a:pPr>
            <a:r>
              <a:rPr lang="en"/>
              <a:t>MOSE</a:t>
            </a:r>
            <a:endParaRPr/>
          </a:p>
          <a:p>
            <a:pPr indent="-342900" lvl="0" marL="457200" rtl="0" algn="l">
              <a:spcBef>
                <a:spcPts val="0"/>
              </a:spcBef>
              <a:spcAft>
                <a:spcPts val="0"/>
              </a:spcAft>
              <a:buSzPts val="1800"/>
              <a:buChar char="●"/>
            </a:pPr>
            <a:r>
              <a:rPr lang="en"/>
              <a:t>Docking cruise ships in new area</a:t>
            </a:r>
            <a:endParaRPr/>
          </a:p>
          <a:p>
            <a:pPr indent="-342900" lvl="0" marL="457200" rtl="0" algn="l">
              <a:spcBef>
                <a:spcPts val="0"/>
              </a:spcBef>
              <a:spcAft>
                <a:spcPts val="0"/>
              </a:spcAft>
              <a:buSzPts val="1800"/>
              <a:buChar char="●"/>
            </a:pPr>
            <a:r>
              <a:rPr lang="en"/>
              <a:t>Alert system, with texts and sirens throughout the city to indicate level of flooding</a:t>
            </a:r>
            <a:endParaRPr/>
          </a:p>
        </p:txBody>
      </p:sp>
      <p:pic>
        <p:nvPicPr>
          <p:cNvPr id="111" name="Google Shape;111;p20"/>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Long-Term Crisis</a:t>
            </a:r>
            <a:endParaRPr>
              <a:solidFill>
                <a:schemeClr val="accent4"/>
              </a:solidFill>
            </a:endParaRPr>
          </a:p>
        </p:txBody>
      </p:sp>
      <p:sp>
        <p:nvSpPr>
          <p:cNvPr id="117" name="Google Shape;117;p21"/>
          <p:cNvSpPr txBox="1"/>
          <p:nvPr>
            <p:ph idx="1" type="body"/>
          </p:nvPr>
        </p:nvSpPr>
        <p:spPr>
          <a:xfrm>
            <a:off x="311700" y="1468825"/>
            <a:ext cx="54210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Venice sinks four inches deeper into the ocean every century </a:t>
            </a:r>
            <a:endParaRPr/>
          </a:p>
          <a:p>
            <a:pPr indent="-342900" lvl="0" marL="457200" rtl="0" algn="l">
              <a:spcBef>
                <a:spcPts val="0"/>
              </a:spcBef>
              <a:spcAft>
                <a:spcPts val="0"/>
              </a:spcAft>
              <a:buSzPts val="1800"/>
              <a:buChar char="●"/>
            </a:pPr>
            <a:r>
              <a:rPr lang="en"/>
              <a:t>Deaths in other Italian cities (i.e. Sicily)</a:t>
            </a:r>
            <a:endParaRPr/>
          </a:p>
          <a:p>
            <a:pPr indent="-342900" lvl="0" marL="457200" rtl="0" algn="l">
              <a:spcBef>
                <a:spcPts val="0"/>
              </a:spcBef>
              <a:spcAft>
                <a:spcPts val="0"/>
              </a:spcAft>
              <a:buSzPts val="1800"/>
              <a:buChar char="●"/>
            </a:pPr>
            <a:r>
              <a:rPr lang="en"/>
              <a:t>Ongoing damage to historical sites</a:t>
            </a:r>
            <a:endParaRPr/>
          </a:p>
          <a:p>
            <a:pPr indent="-342900" lvl="0" marL="457200" rtl="0" algn="l">
              <a:spcBef>
                <a:spcPts val="0"/>
              </a:spcBef>
              <a:spcAft>
                <a:spcPts val="0"/>
              </a:spcAft>
              <a:buSzPts val="1800"/>
              <a:buChar char="●"/>
            </a:pPr>
            <a:r>
              <a:rPr lang="en"/>
              <a:t>Future tourism </a:t>
            </a:r>
            <a:endParaRPr/>
          </a:p>
        </p:txBody>
      </p:sp>
      <p:pic>
        <p:nvPicPr>
          <p:cNvPr id="118" name="Google Shape;118;p21"/>
          <p:cNvPicPr preferRelativeResize="0"/>
          <p:nvPr/>
        </p:nvPicPr>
        <p:blipFill>
          <a:blip r:embed="rId3">
            <a:alphaModFix amt="48000"/>
          </a:blip>
          <a:stretch>
            <a:fillRect/>
          </a:stretch>
        </p:blipFill>
        <p:spPr>
          <a:xfrm flipH="1" rot="-5400000">
            <a:off x="3422853" y="54247"/>
            <a:ext cx="8119349" cy="51508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